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32" d="100"/>
          <a:sy n="32" d="100"/>
        </p:scale>
        <p:origin x="3576" y="18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382D4-D607-9903-BDB3-00DB85B7B0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9932923-BE14-A6CD-1AEA-2D50B0C40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676D0D-8374-BC18-5396-DA6FB569B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5B4C-25D7-4DF3-9213-BA14EFBCA88F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FB061C-11F0-B919-E73B-C6FC131F0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6713EB-5937-9C00-118D-A5A6D8A16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D9BD7-C696-4A20-9996-C9293DBFC7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262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127EA5-7EB1-0AFB-C3C8-344C9B9EA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9FF3806-B7ED-D3A4-A3A4-1B295660F1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CDEDE5-63AE-ECE2-7948-E00B9413B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5B4C-25D7-4DF3-9213-BA14EFBCA88F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F082EC-F4E4-92D0-DD35-7030CF336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B370D2-EF69-F5EF-65B2-3DA2764DD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D9BD7-C696-4A20-9996-C9293DBFC7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0012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4078D6A-6E91-28B5-6BD1-2C43247FEB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8D24690-5C74-71DE-B477-B885E578F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DC2394-60A0-AAB6-233E-22AB41978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5B4C-25D7-4DF3-9213-BA14EFBCA88F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7F4753-94EC-CC01-DA77-C5F2F90B9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3DFF93-CFB8-CA31-6E54-E1223FC2E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D9BD7-C696-4A20-9996-C9293DBFC7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4139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5F1B97-026B-9C77-77AB-F6E3E2ACA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1A0EB9-9C44-A685-4F21-D883863A7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8F7759-3097-FBB2-B5BE-3ED3F52A9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5B4C-25D7-4DF3-9213-BA14EFBCA88F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07F1CD-831C-3DA9-0FCE-B52DBB5A6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A85CFF-7BA1-E019-9616-E15E3B838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D9BD7-C696-4A20-9996-C9293DBFC7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1032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E0DFF8-E06A-79BF-3BF5-ECFA28812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EA90C39-CE0A-FADC-0AE2-1ADACACF7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4A1FA7-DD24-25D1-D808-9FEC63EEF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5B4C-25D7-4DF3-9213-BA14EFBCA88F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C49F63-54A2-4E5F-B3DD-9CC721C1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4B8572-7091-D5D1-9151-8EA1D147C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D9BD7-C696-4A20-9996-C9293DBFC7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7641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117FC2-40DE-6707-D6F9-182DF6F0F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5248A6-325F-CC13-4D81-677DC185B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CA1DA04-F6B0-E992-D6EE-2441A8AB8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E77F81F-5CE0-0B3D-FE75-B66C492DD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5B4C-25D7-4DF3-9213-BA14EFBCA88F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9CD2DC8-FF26-7F6A-D9B2-0A5B6A3A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855E21B-E5CB-37EB-28C4-99DE2F37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D9BD7-C696-4A20-9996-C9293DBFC7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522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4C7465-20EE-41C1-A01F-75EBBF8B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E4259AA-3860-AE6D-6EE8-0AD646A6C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658247E-83E7-73AE-1CC1-C50164200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4520EA7-3818-96AF-0D14-278ECECC8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AC8CDB3-18E5-B7A6-AEB2-DFA1EAD430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51FCA64-6BF7-B73C-97DD-35C7FB3D1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5B4C-25D7-4DF3-9213-BA14EFBCA88F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05F11C8-AEF3-BAC3-6CFA-C9FEAF357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707B86D-DFC1-8F76-B514-FB8CD7E42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D9BD7-C696-4A20-9996-C9293DBFC7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1786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BEC79C-E03B-AEC6-4EC8-04673DEAB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75DF2A9-EC65-86CB-2AB3-7FB566A14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5B4C-25D7-4DF3-9213-BA14EFBCA88F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31F9951-22B4-9870-C910-915D01B2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EBD0908-5994-270A-9DDF-B941B73F1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D9BD7-C696-4A20-9996-C9293DBFC7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6335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9C02784-1D64-DF95-C6CC-290C0036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5B4C-25D7-4DF3-9213-BA14EFBCA88F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AB40980-F73F-D8D9-953A-1C5CB8F1A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80C1424-CB72-B90F-13EC-AAD712B46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D9BD7-C696-4A20-9996-C9293DBFC7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130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274325-8B45-F81F-C1B8-3E4BDCA6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76D475-F967-B2D4-3583-FEBE8F12F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D303FB4-B85B-60FD-54DB-C29CB54846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837A943-B4DE-880A-D64F-2ADBD0A00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5B4C-25D7-4DF3-9213-BA14EFBCA88F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BEA9DFF-6D16-C2F6-8CFA-4E5E5C43B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B5B1688-2372-B5F1-8B31-15B75753C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D9BD7-C696-4A20-9996-C9293DBFC7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770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D7807B-780D-BD9F-985A-4A7CB4074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2BE26D2-1336-212D-CA13-A275DACA65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FC3F5DE-034D-9098-8198-E87D27160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DA8A050-4B22-3D68-444E-A0EA4D8B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5B4C-25D7-4DF3-9213-BA14EFBCA88F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D50B14A-567E-263D-8875-E89EA55B3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6A114C5-48D1-FEEA-8A8A-658B7567E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D9BD7-C696-4A20-9996-C9293DBFC7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3631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4C158BB-D743-6959-DFBD-46E64295C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46F0CD-F93F-2A6D-5E14-5193E968B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2B7213-3093-C04E-AFB4-85D5E54D0C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65B4C-25D7-4DF3-9213-BA14EFBCA88F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A136CA-3E3F-05A8-CA9C-F05E924CB6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3EC621-08A7-81A7-A3BF-F20D1FA59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D9BD7-C696-4A20-9996-C9293DBFC7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63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26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hyperlink" Target="../Downloads/tvorba_prezentac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microsoft.com/office/2007/relationships/hdphoto" Target="../media/hdphoto4.wdp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3.jpg"/><Relationship Id="rId5" Type="http://schemas.openxmlformats.org/officeDocument/2006/relationships/image" Target="../media/image5.jpg"/><Relationship Id="rId10" Type="http://schemas.openxmlformats.org/officeDocument/2006/relationships/image" Target="../media/image12.jpg"/><Relationship Id="rId4" Type="http://schemas.openxmlformats.org/officeDocument/2006/relationships/image" Target="../media/image4.jpg"/><Relationship Id="rId9" Type="http://schemas.openxmlformats.org/officeDocument/2006/relationships/image" Target="../media/image11.jpg"/><Relationship Id="rId1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hdphoto" Target="../media/hdphoto5.wdp"/><Relationship Id="rId7" Type="http://schemas.openxmlformats.org/officeDocument/2006/relationships/image" Target="../media/image1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microsoft.com/office/2007/relationships/hdphoto" Target="../media/hdphoto6.wdp"/><Relationship Id="rId7" Type="http://schemas.openxmlformats.org/officeDocument/2006/relationships/image" Target="../media/image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12.jpg"/><Relationship Id="rId4" Type="http://schemas.openxmlformats.org/officeDocument/2006/relationships/image" Target="../media/image19.jpg"/><Relationship Id="rId9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vozidlo, Pozemní vozidlo, auto, kolo">
            <a:extLst>
              <a:ext uri="{FF2B5EF4-FFF2-40B4-BE49-F238E27FC236}">
                <a16:creationId xmlns:a16="http://schemas.microsoft.com/office/drawing/2014/main" id="{03312F63-69BC-F3E0-EE2B-F642BBEC21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1" b="2316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80CD1A7-4A61-12DC-5C47-8B2EFE494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REVOLUCE</a:t>
            </a:r>
            <a:r>
              <a:rPr lang="cs-CZ" b="1" dirty="0">
                <a:solidFill>
                  <a:srgbClr val="FFFFFF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V POHYBU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DDFA2F7-7A95-29C4-C9F8-FFF47BE57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FFFF"/>
                </a:solidFill>
                <a:latin typeface="Bahnschrift SemiBold" panose="020B0502040204020203" pitchFamily="34" charset="0"/>
                <a:ea typeface="Adobe Fan Heiti Std B" panose="020B0700000000000000" pitchFamily="34" charset="-128"/>
              </a:rPr>
              <a:t>ČISTÁ ENERGIE A ELEKTROMOBILITA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0F59FC1-0E9D-8A36-C716-0935BBE4877D}"/>
              </a:ext>
            </a:extLst>
          </p:cNvPr>
          <p:cNvSpPr txBox="1"/>
          <p:nvPr/>
        </p:nvSpPr>
        <p:spPr>
          <a:xfrm>
            <a:off x="411061" y="6283462"/>
            <a:ext cx="326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DANIEL ŠTĚRBA</a:t>
            </a:r>
          </a:p>
        </p:txBody>
      </p:sp>
    </p:spTree>
    <p:extLst>
      <p:ext uri="{BB962C8B-B14F-4D97-AF65-F5344CB8AC3E}">
        <p14:creationId xmlns:p14="http://schemas.microsoft.com/office/powerpoint/2010/main" val="2017919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8000"/>
                    </a14:imgEffect>
                    <a14:imgEffect>
                      <a14:brightnessContrast bright="-54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928FE-FAB5-3561-B4E4-2A69B4E3C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chemeClr val="bg1"/>
                </a:solidFill>
                <a:effectLst/>
                <a:latin typeface="Bahnschrift SemiBol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ELEKTROMOBILITA PŘINÁŠÍ NĚKOLIK VÝHOD: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752058-67F1-057A-A4A9-39B03B8B5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SNÍŽENÍ EMISÍ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EFEKTIVITA A NÍZKÉ NÁKLADY NA PROVOZ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ZLEPŠENÍ KVALITY ŽIVOTA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UDRŽITELNĚJŠÍ BUDOUCNOSTI PRO NÁS VŠECHNY.</a:t>
            </a:r>
          </a:p>
          <a:p>
            <a:pPr marL="514350" indent="-514350">
              <a:buFont typeface="+mj-lt"/>
              <a:buAutoNum type="arabicPeriod"/>
            </a:pPr>
            <a:endParaRPr lang="cs-CZ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7209CADD-916D-F3F9-E1E0-D14A2CFDE9CD}"/>
              </a:ext>
            </a:extLst>
          </p:cNvPr>
          <p:cNvSpPr/>
          <p:nvPr/>
        </p:nvSpPr>
        <p:spPr>
          <a:xfrm>
            <a:off x="1159625" y="4204927"/>
            <a:ext cx="2743200" cy="2327564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D74A8C19-7336-6F36-6033-94A4851C3E97}"/>
              </a:ext>
            </a:extLst>
          </p:cNvPr>
          <p:cNvSpPr/>
          <p:nvPr/>
        </p:nvSpPr>
        <p:spPr>
          <a:xfrm>
            <a:off x="4441420" y="4204927"/>
            <a:ext cx="2743200" cy="2327564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858AC67A-F7B3-23F4-43A9-D0ACC89DE6C7}"/>
              </a:ext>
            </a:extLst>
          </p:cNvPr>
          <p:cNvSpPr/>
          <p:nvPr/>
        </p:nvSpPr>
        <p:spPr>
          <a:xfrm>
            <a:off x="7723215" y="4204927"/>
            <a:ext cx="2743200" cy="2327564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9786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5000"/>
                    </a14:imgEffect>
                    <a14:imgEffect>
                      <a14:brightnessContrast bright="-42000" contrast="-2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7B3321-C0FB-19D0-D1E5-3480974D86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7568" y="1690773"/>
            <a:ext cx="9144000" cy="2387600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Bahnschrift SemiBold" panose="020B0502040204020203" pitchFamily="34" charset="0"/>
              </a:rPr>
              <a:t>DĚKUJI ZA POZORNOST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F118865-D7B1-271A-8CCE-4770FAF3B61E}"/>
              </a:ext>
            </a:extLst>
          </p:cNvPr>
          <p:cNvSpPr txBox="1"/>
          <p:nvPr/>
        </p:nvSpPr>
        <p:spPr>
          <a:xfrm>
            <a:off x="5566718" y="6077101"/>
            <a:ext cx="63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Bahnschrift SemiBold" panose="020B0502040204020203" pitchFamily="34" charset="0"/>
                <a:hlinkClick r:id="rId4" action="ppaction://hlinkfile"/>
              </a:rPr>
              <a:t>ZDROJE </a:t>
            </a:r>
            <a:r>
              <a:rPr lang="cs-CZ" dirty="0">
                <a:solidFill>
                  <a:schemeClr val="bg1"/>
                </a:solidFill>
                <a:latin typeface="Bahnschrift SemiBold" panose="020B0502040204020203" pitchFamily="34" charset="0"/>
              </a:rPr>
              <a:t>  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1932E990-4575-1115-65F0-F306DD18AA51}"/>
              </a:ext>
            </a:extLst>
          </p:cNvPr>
          <p:cNvSpPr/>
          <p:nvPr/>
        </p:nvSpPr>
        <p:spPr>
          <a:xfrm>
            <a:off x="1292147" y="7160162"/>
            <a:ext cx="2743200" cy="2327564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034AC1BA-61F1-0AD2-2179-DA23E370AE5C}"/>
              </a:ext>
            </a:extLst>
          </p:cNvPr>
          <p:cNvSpPr/>
          <p:nvPr/>
        </p:nvSpPr>
        <p:spPr>
          <a:xfrm>
            <a:off x="4573942" y="7160162"/>
            <a:ext cx="2743200" cy="2327564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06D76872-AA2C-46EC-7C81-1B587C8BE8EC}"/>
              </a:ext>
            </a:extLst>
          </p:cNvPr>
          <p:cNvSpPr/>
          <p:nvPr/>
        </p:nvSpPr>
        <p:spPr>
          <a:xfrm>
            <a:off x="7855737" y="7160162"/>
            <a:ext cx="2743200" cy="2327564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5034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0"/>
                    </a14:imgEffect>
                    <a14:imgEffect>
                      <a14:colorTemperature colorTemp="8839"/>
                    </a14:imgEffect>
                    <a14:imgEffect>
                      <a14:saturation sat="0"/>
                    </a14:imgEffect>
                    <a14:imgEffect>
                      <a14:brightnessContrast bright="-61000" contrast="-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CBB1BE-4BCF-EA9E-F83C-DD404E7A8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536" y="156576"/>
            <a:ext cx="10515600" cy="132556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OBSAH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C87A2DE4-2BDF-7972-977E-1F5A5FE42AC3}"/>
              </a:ext>
            </a:extLst>
          </p:cNvPr>
          <p:cNvSpPr/>
          <p:nvPr/>
        </p:nvSpPr>
        <p:spPr>
          <a:xfrm>
            <a:off x="220792" y="4061010"/>
            <a:ext cx="3866147" cy="231983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9FEEE13-7FDE-90F3-33C2-ABD1932E168D}"/>
              </a:ext>
            </a:extLst>
          </p:cNvPr>
          <p:cNvSpPr txBox="1"/>
          <p:nvPr/>
        </p:nvSpPr>
        <p:spPr>
          <a:xfrm>
            <a:off x="642551" y="2063322"/>
            <a:ext cx="3022633" cy="136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UHLÍKOVÁ</a:t>
            </a:r>
          </a:p>
          <a:p>
            <a:pPr algn="ctr"/>
            <a:r>
              <a:rPr lang="cs-CZ" sz="40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STOPA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BDE6A0D0-4D10-DE29-C5A0-690FC71FA6EC}"/>
              </a:ext>
            </a:extLst>
          </p:cNvPr>
          <p:cNvSpPr/>
          <p:nvPr/>
        </p:nvSpPr>
        <p:spPr>
          <a:xfrm>
            <a:off x="4162925" y="1637069"/>
            <a:ext cx="3866147" cy="231983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26E7C5A2-F475-C3D4-075C-05123341A350}"/>
              </a:ext>
            </a:extLst>
          </p:cNvPr>
          <p:cNvSpPr/>
          <p:nvPr/>
        </p:nvSpPr>
        <p:spPr>
          <a:xfrm>
            <a:off x="8101262" y="1637068"/>
            <a:ext cx="3866147" cy="231983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D470A251-0256-E209-6906-E09988B6B6BE}"/>
              </a:ext>
            </a:extLst>
          </p:cNvPr>
          <p:cNvSpPr/>
          <p:nvPr/>
        </p:nvSpPr>
        <p:spPr>
          <a:xfrm>
            <a:off x="220792" y="1637070"/>
            <a:ext cx="3866147" cy="231983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D172F74F-509F-E2EE-35B0-3E1C9F20F2A7}"/>
              </a:ext>
            </a:extLst>
          </p:cNvPr>
          <p:cNvSpPr/>
          <p:nvPr/>
        </p:nvSpPr>
        <p:spPr>
          <a:xfrm>
            <a:off x="4162926" y="4061010"/>
            <a:ext cx="3866147" cy="231983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9AFDA5F7-A2CB-F0E4-19DC-4EA0A19FF4CD}"/>
              </a:ext>
            </a:extLst>
          </p:cNvPr>
          <p:cNvSpPr/>
          <p:nvPr/>
        </p:nvSpPr>
        <p:spPr>
          <a:xfrm>
            <a:off x="8105060" y="4061010"/>
            <a:ext cx="3866147" cy="231983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5248635-601A-7097-D85D-6BF6F6E9E41E}"/>
              </a:ext>
            </a:extLst>
          </p:cNvPr>
          <p:cNvSpPr txBox="1"/>
          <p:nvPr/>
        </p:nvSpPr>
        <p:spPr>
          <a:xfrm>
            <a:off x="4584681" y="2114148"/>
            <a:ext cx="30226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ČISTÁ</a:t>
            </a:r>
          </a:p>
          <a:p>
            <a:pPr algn="ctr"/>
            <a:r>
              <a:rPr lang="cs-CZ" sz="40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ENERGIE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8B96CB5-9079-6272-7E9B-5714F43CEF08}"/>
              </a:ext>
            </a:extLst>
          </p:cNvPr>
          <p:cNvSpPr txBox="1"/>
          <p:nvPr/>
        </p:nvSpPr>
        <p:spPr>
          <a:xfrm>
            <a:off x="7550953" y="2453773"/>
            <a:ext cx="4966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ELEKTROMOBILITA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FED7D96-4120-42F3-E82F-7E349CDA37F2}"/>
              </a:ext>
            </a:extLst>
          </p:cNvPr>
          <p:cNvSpPr txBox="1"/>
          <p:nvPr/>
        </p:nvSpPr>
        <p:spPr>
          <a:xfrm>
            <a:off x="578275" y="4538090"/>
            <a:ext cx="30226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OSOBNÍ</a:t>
            </a:r>
          </a:p>
          <a:p>
            <a:pPr algn="ctr"/>
            <a:r>
              <a:rPr lang="cs-CZ" sz="40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DOPRAVA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1CCE955-CE30-BC6A-3A37-B352E9042AD6}"/>
              </a:ext>
            </a:extLst>
          </p:cNvPr>
          <p:cNvSpPr txBox="1"/>
          <p:nvPr/>
        </p:nvSpPr>
        <p:spPr>
          <a:xfrm>
            <a:off x="8193339" y="4566838"/>
            <a:ext cx="36819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9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MEZIMĚSTSKÁ</a:t>
            </a:r>
          </a:p>
          <a:p>
            <a:pPr algn="ctr"/>
            <a:r>
              <a:rPr lang="cs-CZ" sz="39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DOPRAVA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6A937A4E-A0B5-0E18-A759-51C95161BADC}"/>
              </a:ext>
            </a:extLst>
          </p:cNvPr>
          <p:cNvSpPr txBox="1"/>
          <p:nvPr/>
        </p:nvSpPr>
        <p:spPr>
          <a:xfrm>
            <a:off x="4584680" y="4502373"/>
            <a:ext cx="30226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MĚSTSKÁ</a:t>
            </a:r>
          </a:p>
          <a:p>
            <a:pPr algn="ctr"/>
            <a:r>
              <a:rPr lang="cs-CZ" sz="40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DOPRAVA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D5A03DF0-B42E-E880-7A8C-3D63010E3E46}"/>
              </a:ext>
            </a:extLst>
          </p:cNvPr>
          <p:cNvSpPr/>
          <p:nvPr/>
        </p:nvSpPr>
        <p:spPr>
          <a:xfrm>
            <a:off x="-459566" y="12132767"/>
            <a:ext cx="3866147" cy="231983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EEB242F5-0A28-81C5-A984-F8BCAC8B651B}"/>
              </a:ext>
            </a:extLst>
          </p:cNvPr>
          <p:cNvSpPr/>
          <p:nvPr/>
        </p:nvSpPr>
        <p:spPr>
          <a:xfrm>
            <a:off x="3482567" y="9708826"/>
            <a:ext cx="3866147" cy="231983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D3384827-453D-44C9-C609-3E909A8EB7E1}"/>
              </a:ext>
            </a:extLst>
          </p:cNvPr>
          <p:cNvSpPr/>
          <p:nvPr/>
        </p:nvSpPr>
        <p:spPr>
          <a:xfrm>
            <a:off x="7420904" y="9708825"/>
            <a:ext cx="3866147" cy="231983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470CFF8D-5212-D477-D7A3-64D9DB854450}"/>
              </a:ext>
            </a:extLst>
          </p:cNvPr>
          <p:cNvSpPr/>
          <p:nvPr/>
        </p:nvSpPr>
        <p:spPr>
          <a:xfrm>
            <a:off x="-459566" y="9708827"/>
            <a:ext cx="3866147" cy="231983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60B57E32-40F9-D526-6C59-5D5945977D4B}"/>
              </a:ext>
            </a:extLst>
          </p:cNvPr>
          <p:cNvSpPr/>
          <p:nvPr/>
        </p:nvSpPr>
        <p:spPr>
          <a:xfrm>
            <a:off x="3482568" y="12132767"/>
            <a:ext cx="3866147" cy="231983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1FB87BAE-67EE-E62E-0705-FC672FB53A8B}"/>
              </a:ext>
            </a:extLst>
          </p:cNvPr>
          <p:cNvSpPr/>
          <p:nvPr/>
        </p:nvSpPr>
        <p:spPr>
          <a:xfrm>
            <a:off x="7424702" y="12132767"/>
            <a:ext cx="3866147" cy="231983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DC85FBC4-CD13-1CFE-B943-1F749F4B8E03}"/>
              </a:ext>
            </a:extLst>
          </p:cNvPr>
          <p:cNvSpPr/>
          <p:nvPr/>
        </p:nvSpPr>
        <p:spPr>
          <a:xfrm>
            <a:off x="441585" y="-3157540"/>
            <a:ext cx="3866147" cy="231983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D654BE85-46F0-9A81-8BEF-FBD0C853FAAF}"/>
              </a:ext>
            </a:extLst>
          </p:cNvPr>
          <p:cNvSpPr/>
          <p:nvPr/>
        </p:nvSpPr>
        <p:spPr>
          <a:xfrm>
            <a:off x="4383718" y="-5581481"/>
            <a:ext cx="3866147" cy="231983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: se zakulacenými rohy 28">
            <a:extLst>
              <a:ext uri="{FF2B5EF4-FFF2-40B4-BE49-F238E27FC236}">
                <a16:creationId xmlns:a16="http://schemas.microsoft.com/office/drawing/2014/main" id="{BDA2A19B-4032-C184-2389-14A741F0F045}"/>
              </a:ext>
            </a:extLst>
          </p:cNvPr>
          <p:cNvSpPr/>
          <p:nvPr/>
        </p:nvSpPr>
        <p:spPr>
          <a:xfrm>
            <a:off x="8322055" y="-5581482"/>
            <a:ext cx="3866147" cy="231983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: se zakulacenými rohy 29">
            <a:extLst>
              <a:ext uri="{FF2B5EF4-FFF2-40B4-BE49-F238E27FC236}">
                <a16:creationId xmlns:a16="http://schemas.microsoft.com/office/drawing/2014/main" id="{D521C2ED-F09B-FC00-1977-699CCF427FD4}"/>
              </a:ext>
            </a:extLst>
          </p:cNvPr>
          <p:cNvSpPr/>
          <p:nvPr/>
        </p:nvSpPr>
        <p:spPr>
          <a:xfrm>
            <a:off x="441585" y="-5581480"/>
            <a:ext cx="3866147" cy="231983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: se zakulacenými rohy 30">
            <a:extLst>
              <a:ext uri="{FF2B5EF4-FFF2-40B4-BE49-F238E27FC236}">
                <a16:creationId xmlns:a16="http://schemas.microsoft.com/office/drawing/2014/main" id="{25C116C9-C9EE-A993-CB5A-F46F983B6243}"/>
              </a:ext>
            </a:extLst>
          </p:cNvPr>
          <p:cNvSpPr/>
          <p:nvPr/>
        </p:nvSpPr>
        <p:spPr>
          <a:xfrm>
            <a:off x="4383719" y="-3157540"/>
            <a:ext cx="3866147" cy="231983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: se zakulacenými rohy 31">
            <a:extLst>
              <a:ext uri="{FF2B5EF4-FFF2-40B4-BE49-F238E27FC236}">
                <a16:creationId xmlns:a16="http://schemas.microsoft.com/office/drawing/2014/main" id="{6025B9FC-FFBB-6E37-D4BC-5C00B08D57D9}"/>
              </a:ext>
            </a:extLst>
          </p:cNvPr>
          <p:cNvSpPr/>
          <p:nvPr/>
        </p:nvSpPr>
        <p:spPr>
          <a:xfrm>
            <a:off x="8325853" y="-3157540"/>
            <a:ext cx="3866147" cy="231983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6847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1000"/>
                    </a14:imgEffect>
                    <a14:imgEffect>
                      <a14:colorTemperature colorTemp="6543"/>
                    </a14:imgEffect>
                    <a14:imgEffect>
                      <a14:saturation sat="148000"/>
                    </a14:imgEffect>
                    <a14:imgEffect>
                      <a14:brightnessContrast bright="-58000" contrast="23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1AD812-147F-7490-F14B-9F5CDCA0A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898" y="328055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Bahnschrift SemiBold" panose="020B0502040204020203" pitchFamily="34" charset="0"/>
              </a:rPr>
              <a:t>UHLÍKOVÁ STOPA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A8A099-FF23-272D-599F-CE57E2D90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65" y="1564934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>
                <a:solidFill>
                  <a:schemeClr val="bg1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M</a:t>
            </a:r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nožství skleníkových plynů, především </a:t>
            </a:r>
            <a:r>
              <a:rPr lang="cs-CZ" b="1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oxidu uhličitého</a:t>
            </a:r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(CO</a:t>
            </a:r>
            <a:r>
              <a:rPr lang="cs-CZ" baseline="-25000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2</a:t>
            </a:r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). </a:t>
            </a:r>
          </a:p>
          <a:p>
            <a:pPr marL="0" indent="0" algn="ctr">
              <a:buNone/>
            </a:pPr>
            <a:r>
              <a:rPr lang="cs-CZ" b="1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Uvolňována</a:t>
            </a:r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do atmosféry </a:t>
            </a:r>
            <a:r>
              <a:rPr lang="cs-CZ" b="1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přímým</a:t>
            </a:r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/</a:t>
            </a:r>
            <a:r>
              <a:rPr lang="cs-CZ" b="1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nepřímým</a:t>
            </a:r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způsobem</a:t>
            </a:r>
            <a:r>
              <a:rPr lang="cs-CZ" dirty="0">
                <a:solidFill>
                  <a:srgbClr val="202122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.</a:t>
            </a:r>
            <a:endParaRPr lang="cs-CZ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21E858B-BDAF-7D53-836B-98E7463CFDCB}"/>
              </a:ext>
            </a:extLst>
          </p:cNvPr>
          <p:cNvSpPr txBox="1"/>
          <p:nvPr/>
        </p:nvSpPr>
        <p:spPr>
          <a:xfrm>
            <a:off x="1969375" y="2937190"/>
            <a:ext cx="2988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PŘÍMÝ ZPŮSOB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169A4AB-C3FD-5670-DD64-97E6C5934CA7}"/>
              </a:ext>
            </a:extLst>
          </p:cNvPr>
          <p:cNvSpPr txBox="1"/>
          <p:nvPr/>
        </p:nvSpPr>
        <p:spPr>
          <a:xfrm>
            <a:off x="6096000" y="2890497"/>
            <a:ext cx="3520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NEPŘÍMÝ ZPŮSOB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2EA076C-F2A4-3592-113E-DE16851E0915}"/>
              </a:ext>
            </a:extLst>
          </p:cNvPr>
          <p:cNvSpPr txBox="1"/>
          <p:nvPr/>
        </p:nvSpPr>
        <p:spPr>
          <a:xfrm>
            <a:off x="1208221" y="3737109"/>
            <a:ext cx="430015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cs-CZ" sz="28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Spalování paliv</a:t>
            </a:r>
          </a:p>
          <a:p>
            <a:pPr algn="ctr">
              <a:spcAft>
                <a:spcPts val="1800"/>
              </a:spcAft>
            </a:pPr>
            <a:r>
              <a:rPr lang="cs-CZ" sz="28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Výfukové plyny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857529B-37B0-5BEA-8E7C-EC0215587357}"/>
              </a:ext>
            </a:extLst>
          </p:cNvPr>
          <p:cNvSpPr txBox="1"/>
          <p:nvPr/>
        </p:nvSpPr>
        <p:spPr>
          <a:xfrm>
            <a:off x="5848865" y="3737109"/>
            <a:ext cx="430015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cs-CZ" sz="28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Výroba elektřiny, tepla</a:t>
            </a:r>
          </a:p>
          <a:p>
            <a:pPr algn="ctr">
              <a:spcAft>
                <a:spcPts val="1800"/>
              </a:spcAft>
            </a:pPr>
            <a:r>
              <a:rPr lang="cs-CZ" sz="28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Výroba, doprava surovin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F23CD7B2-1D3D-0DF2-08B1-ED9A88DE42A5}"/>
              </a:ext>
            </a:extLst>
          </p:cNvPr>
          <p:cNvSpPr/>
          <p:nvPr/>
        </p:nvSpPr>
        <p:spPr>
          <a:xfrm>
            <a:off x="362465" y="7197225"/>
            <a:ext cx="3756454" cy="2274523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396AA193-F8F2-1F3D-EB72-822198C1D568}"/>
              </a:ext>
            </a:extLst>
          </p:cNvPr>
          <p:cNvSpPr/>
          <p:nvPr/>
        </p:nvSpPr>
        <p:spPr>
          <a:xfrm>
            <a:off x="4217773" y="7199844"/>
            <a:ext cx="3756454" cy="2274523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FF1F77FE-A416-78D4-67DC-F96C4958B39B}"/>
              </a:ext>
            </a:extLst>
          </p:cNvPr>
          <p:cNvSpPr/>
          <p:nvPr/>
        </p:nvSpPr>
        <p:spPr>
          <a:xfrm>
            <a:off x="8073081" y="7227751"/>
            <a:ext cx="3756454" cy="2274523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BD5D5CAF-016A-6688-C1A1-DFE285C9D5C9}"/>
              </a:ext>
            </a:extLst>
          </p:cNvPr>
          <p:cNvSpPr/>
          <p:nvPr/>
        </p:nvSpPr>
        <p:spPr>
          <a:xfrm>
            <a:off x="4134744" y="-5242317"/>
            <a:ext cx="3866147" cy="231983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91EC191F-9C51-C647-CA1D-73D24332F10B}"/>
              </a:ext>
            </a:extLst>
          </p:cNvPr>
          <p:cNvSpPr/>
          <p:nvPr/>
        </p:nvSpPr>
        <p:spPr>
          <a:xfrm>
            <a:off x="8073081" y="-5242318"/>
            <a:ext cx="3866147" cy="231983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097FA4F2-5DAD-6104-CEF9-014D83B48103}"/>
              </a:ext>
            </a:extLst>
          </p:cNvPr>
          <p:cNvSpPr/>
          <p:nvPr/>
        </p:nvSpPr>
        <p:spPr>
          <a:xfrm>
            <a:off x="192611" y="-5242316"/>
            <a:ext cx="3866147" cy="231983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7021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2000"/>
                    </a14:imgEffect>
                    <a14:imgEffect>
                      <a14:saturation sat="130000"/>
                    </a14:imgEffect>
                    <a14:imgEffect>
                      <a14:brightnessContrast bright="-60000" contrast="5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AB6597-2409-1EE1-D4EE-2E43DBC29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06" y="266271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  <a:latin typeface="Bahnschrift SemiBold" panose="020B0502040204020203" pitchFamily="34" charset="0"/>
              </a:rPr>
              <a:t>ČISTÁ ENERGIE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CDC5E-396B-55FC-C07E-75DB083FC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Obnovitelná/zelená energie</a:t>
            </a:r>
          </a:p>
          <a:p>
            <a:r>
              <a:rPr lang="cs-CZ" b="1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Nevyužívá</a:t>
            </a:r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tradi</a:t>
            </a:r>
            <a:r>
              <a:rPr lang="cs-CZ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Dubai" panose="020B0503030403030204" pitchFamily="34" charset="-78"/>
              </a:rPr>
              <a:t>č</a:t>
            </a:r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ních fosilních paliv</a:t>
            </a:r>
          </a:p>
          <a:p>
            <a:r>
              <a:rPr lang="cs-CZ" b="1" dirty="0">
                <a:solidFill>
                  <a:schemeClr val="bg1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M</a:t>
            </a:r>
            <a:r>
              <a:rPr lang="cs-CZ" b="1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inimalizuje</a:t>
            </a:r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negativní dopady na </a:t>
            </a:r>
            <a:r>
              <a:rPr lang="cs-CZ" b="1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životní prostředí</a:t>
            </a:r>
            <a:endParaRPr lang="cs-CZ" b="1"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87B5F030-2C70-1166-FE78-4281F732B2C2}"/>
              </a:ext>
            </a:extLst>
          </p:cNvPr>
          <p:cNvSpPr/>
          <p:nvPr/>
        </p:nvSpPr>
        <p:spPr>
          <a:xfrm>
            <a:off x="362465" y="3762266"/>
            <a:ext cx="3756454" cy="2274523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C1F43D11-426F-7D16-627F-71F1665CFE82}"/>
              </a:ext>
            </a:extLst>
          </p:cNvPr>
          <p:cNvSpPr/>
          <p:nvPr/>
        </p:nvSpPr>
        <p:spPr>
          <a:xfrm>
            <a:off x="4217773" y="3764885"/>
            <a:ext cx="3756454" cy="2274523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4FFAA4D4-7F11-DDF8-DC96-FF4EDD76983F}"/>
              </a:ext>
            </a:extLst>
          </p:cNvPr>
          <p:cNvSpPr/>
          <p:nvPr/>
        </p:nvSpPr>
        <p:spPr>
          <a:xfrm>
            <a:off x="8073081" y="3792792"/>
            <a:ext cx="3756454" cy="2274523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8721989-99CE-21C0-AB4C-A2270019B588}"/>
              </a:ext>
            </a:extLst>
          </p:cNvPr>
          <p:cNvSpPr txBox="1"/>
          <p:nvPr/>
        </p:nvSpPr>
        <p:spPr>
          <a:xfrm>
            <a:off x="1153494" y="6140880"/>
            <a:ext cx="205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Bahnschrift SemiBold" panose="020B0502040204020203" pitchFamily="34" charset="0"/>
              </a:rPr>
              <a:t>Sluneční energie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313CBC7-0B15-6F41-19E7-E45A0BB60969}"/>
              </a:ext>
            </a:extLst>
          </p:cNvPr>
          <p:cNvSpPr txBox="1"/>
          <p:nvPr/>
        </p:nvSpPr>
        <p:spPr>
          <a:xfrm>
            <a:off x="5202869" y="6140880"/>
            <a:ext cx="205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Bahnschrift SemiBold" panose="020B0502040204020203" pitchFamily="34" charset="0"/>
              </a:rPr>
              <a:t>Větrná energie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EB083AE-884E-5158-F924-BCE22863CA29}"/>
              </a:ext>
            </a:extLst>
          </p:cNvPr>
          <p:cNvSpPr txBox="1"/>
          <p:nvPr/>
        </p:nvSpPr>
        <p:spPr>
          <a:xfrm>
            <a:off x="9192361" y="6207521"/>
            <a:ext cx="205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Bahnschrift SemiBold" panose="020B0502040204020203" pitchFamily="34" charset="0"/>
              </a:rPr>
              <a:t>Vodní energie</a:t>
            </a:r>
          </a:p>
        </p:txBody>
      </p:sp>
    </p:spTree>
    <p:extLst>
      <p:ext uri="{BB962C8B-B14F-4D97-AF65-F5344CB8AC3E}">
        <p14:creationId xmlns:p14="http://schemas.microsoft.com/office/powerpoint/2010/main" val="1233022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59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68447C-1D56-77E2-8226-E69A1B721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874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  <a:latin typeface="Bahnschrift SemiBold" panose="020B0502040204020203" pitchFamily="34" charset="0"/>
              </a:rPr>
              <a:t>ELEKTROMOBILITA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AC0B22-0F14-B33D-9F96-3824A969D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7437"/>
            <a:ext cx="11115502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P</a:t>
            </a:r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oužívání elektrické energie k </a:t>
            </a:r>
            <a:r>
              <a:rPr lang="cs-CZ" b="1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pohonu</a:t>
            </a:r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dopravních prostředků.</a:t>
            </a:r>
          </a:p>
          <a:p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Elektromobily, elektrokoloběžky, elektrokola, trolejbusy, tramvaje, elektrobusy a další.</a:t>
            </a:r>
          </a:p>
          <a:p>
            <a:r>
              <a:rPr lang="cs-CZ" dirty="0">
                <a:solidFill>
                  <a:schemeClr val="bg1"/>
                </a:solidFill>
                <a:effectLst/>
                <a:latin typeface="Bahnschrift SemiBold" panose="020B0502040204020203" pitchFamily="34" charset="0"/>
                <a:ea typeface="Times New Roman" panose="02020603050405020304" pitchFamily="18" charset="0"/>
              </a:rPr>
              <a:t>Hlavním cílem je snižovat</a:t>
            </a:r>
            <a:r>
              <a:rPr lang="cs-CZ" dirty="0">
                <a:solidFill>
                  <a:schemeClr val="bg1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1CB7C15-71D9-9A29-9EED-B98D0A947F6A}"/>
              </a:ext>
            </a:extLst>
          </p:cNvPr>
          <p:cNvSpPr txBox="1"/>
          <p:nvPr/>
        </p:nvSpPr>
        <p:spPr>
          <a:xfrm>
            <a:off x="5548053" y="3140608"/>
            <a:ext cx="70491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1. </a:t>
            </a:r>
            <a:r>
              <a:rPr lang="cs-CZ" sz="2800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Závislost na fosilních palivech</a:t>
            </a:r>
          </a:p>
          <a:p>
            <a:r>
              <a:rPr lang="cs-CZ" sz="2800" b="1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2. </a:t>
            </a:r>
            <a:r>
              <a:rPr lang="cs-CZ" sz="2800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Závislost na fosilních palivech</a:t>
            </a:r>
          </a:p>
          <a:p>
            <a:r>
              <a:rPr lang="cs-CZ" sz="2800" b="1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3. </a:t>
            </a:r>
            <a:r>
              <a:rPr lang="cs-CZ" sz="2800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Emise skleníkových plynů </a:t>
            </a:r>
            <a:endParaRPr lang="cs-CZ" sz="2800"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99708CBD-E790-D1EE-2C73-0F7695ED331F}"/>
              </a:ext>
            </a:extLst>
          </p:cNvPr>
          <p:cNvSpPr/>
          <p:nvPr/>
        </p:nvSpPr>
        <p:spPr>
          <a:xfrm>
            <a:off x="238298" y="7181327"/>
            <a:ext cx="3756454" cy="2274523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CE1998A0-DD35-C016-049B-36926C299C38}"/>
              </a:ext>
            </a:extLst>
          </p:cNvPr>
          <p:cNvSpPr/>
          <p:nvPr/>
        </p:nvSpPr>
        <p:spPr>
          <a:xfrm>
            <a:off x="4093606" y="7183946"/>
            <a:ext cx="3756454" cy="2274523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A75E5ED2-FAD0-B14C-0D01-3E9579C3D7D5}"/>
              </a:ext>
            </a:extLst>
          </p:cNvPr>
          <p:cNvSpPr/>
          <p:nvPr/>
        </p:nvSpPr>
        <p:spPr>
          <a:xfrm>
            <a:off x="7948914" y="7211853"/>
            <a:ext cx="3756454" cy="2274523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83F97EB6-00E0-0DDC-F7D7-E37DDAF77436}"/>
              </a:ext>
            </a:extLst>
          </p:cNvPr>
          <p:cNvSpPr/>
          <p:nvPr/>
        </p:nvSpPr>
        <p:spPr>
          <a:xfrm>
            <a:off x="876683" y="10220002"/>
            <a:ext cx="2631086" cy="2085523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35D702EA-6A19-7311-E36F-18025F7254DF}"/>
              </a:ext>
            </a:extLst>
          </p:cNvPr>
          <p:cNvSpPr/>
          <p:nvPr/>
        </p:nvSpPr>
        <p:spPr>
          <a:xfrm>
            <a:off x="3714945" y="10211482"/>
            <a:ext cx="2381055" cy="2094910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FD3FA778-778C-ED21-1598-0C2F32F9D96C}"/>
              </a:ext>
            </a:extLst>
          </p:cNvPr>
          <p:cNvSpPr/>
          <p:nvPr/>
        </p:nvSpPr>
        <p:spPr>
          <a:xfrm>
            <a:off x="6303176" y="10211482"/>
            <a:ext cx="2175572" cy="2102165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496F138F-D8B4-F596-E839-102A3B7A6DA9}"/>
              </a:ext>
            </a:extLst>
          </p:cNvPr>
          <p:cNvSpPr/>
          <p:nvPr/>
        </p:nvSpPr>
        <p:spPr>
          <a:xfrm>
            <a:off x="8716233" y="10211482"/>
            <a:ext cx="2575757" cy="2077536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669693CB-09FD-F0B0-91BC-E822D4FF0496}"/>
              </a:ext>
            </a:extLst>
          </p:cNvPr>
          <p:cNvSpPr/>
          <p:nvPr/>
        </p:nvSpPr>
        <p:spPr>
          <a:xfrm>
            <a:off x="1017242" y="12806763"/>
            <a:ext cx="2490527" cy="2094911"/>
          </a:xfrm>
          <a:prstGeom prst="round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D6D0008B-90C9-BB69-B95D-B4AF686C9B88}"/>
              </a:ext>
            </a:extLst>
          </p:cNvPr>
          <p:cNvSpPr/>
          <p:nvPr/>
        </p:nvSpPr>
        <p:spPr>
          <a:xfrm>
            <a:off x="3698273" y="12797375"/>
            <a:ext cx="2378382" cy="2094911"/>
          </a:xfrm>
          <a:prstGeom prst="round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08B02061-E843-54BC-9766-116E6048E9B3}"/>
              </a:ext>
            </a:extLst>
          </p:cNvPr>
          <p:cNvSpPr/>
          <p:nvPr/>
        </p:nvSpPr>
        <p:spPr>
          <a:xfrm>
            <a:off x="6332364" y="12799802"/>
            <a:ext cx="2262483" cy="2138176"/>
          </a:xfrm>
          <a:prstGeom prst="roundRect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DD53BCF0-1054-D786-4794-57495100BF20}"/>
              </a:ext>
            </a:extLst>
          </p:cNvPr>
          <p:cNvSpPr/>
          <p:nvPr/>
        </p:nvSpPr>
        <p:spPr>
          <a:xfrm>
            <a:off x="8806598" y="12766501"/>
            <a:ext cx="2575757" cy="2213239"/>
          </a:xfrm>
          <a:prstGeom prst="round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166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7000"/>
                    </a14:imgEffect>
                    <a14:imgEffect>
                      <a14:brightnessContrast bright="-53000" contrast="-6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1C5925-0F27-4A98-D87A-BE19B4D6D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5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effectLst/>
                <a:latin typeface="Bahnschrift SemiBold" panose="020B0502040204020203" pitchFamily="34" charset="0"/>
                <a:ea typeface="Times New Roman" panose="02020603050405020304" pitchFamily="18" charset="0"/>
              </a:rPr>
              <a:t>KLÍČOVÉ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  <a:effectLst/>
                <a:latin typeface="Bahnschrift SemiBol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chemeClr val="bg1"/>
                </a:solidFill>
                <a:effectLst/>
                <a:latin typeface="Bahnschrift SemiBold" panose="020B0502040204020203" pitchFamily="34" charset="0"/>
                <a:ea typeface="Times New Roman" panose="02020603050405020304" pitchFamily="18" charset="0"/>
              </a:rPr>
              <a:t>PRVKY ELEKTROMOBILITY</a:t>
            </a:r>
            <a:endParaRPr lang="cs-CZ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3720F21C-951F-934A-6CBC-4CDE1F018C15}"/>
              </a:ext>
            </a:extLst>
          </p:cNvPr>
          <p:cNvSpPr/>
          <p:nvPr/>
        </p:nvSpPr>
        <p:spPr>
          <a:xfrm>
            <a:off x="600715" y="1466528"/>
            <a:ext cx="2631086" cy="2085523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92873D21-5E8D-4677-EB8A-E0716D50858A}"/>
              </a:ext>
            </a:extLst>
          </p:cNvPr>
          <p:cNvSpPr/>
          <p:nvPr/>
        </p:nvSpPr>
        <p:spPr>
          <a:xfrm>
            <a:off x="3438977" y="1458008"/>
            <a:ext cx="2381055" cy="209491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C08DB89B-76AC-637E-41A5-A985E132DDE9}"/>
              </a:ext>
            </a:extLst>
          </p:cNvPr>
          <p:cNvSpPr/>
          <p:nvPr/>
        </p:nvSpPr>
        <p:spPr>
          <a:xfrm>
            <a:off x="6027208" y="1458008"/>
            <a:ext cx="2175572" cy="2102165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DEAB4BC8-876C-860D-48BF-E4D7ABA80506}"/>
              </a:ext>
            </a:extLst>
          </p:cNvPr>
          <p:cNvSpPr/>
          <p:nvPr/>
        </p:nvSpPr>
        <p:spPr>
          <a:xfrm>
            <a:off x="8440265" y="1458008"/>
            <a:ext cx="2575757" cy="2077536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0805E092-F46A-D015-F21B-6CCB036FD087}"/>
              </a:ext>
            </a:extLst>
          </p:cNvPr>
          <p:cNvSpPr/>
          <p:nvPr/>
        </p:nvSpPr>
        <p:spPr>
          <a:xfrm>
            <a:off x="741274" y="4053289"/>
            <a:ext cx="2490527" cy="2094911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C7CF0B38-3702-D74F-CBF0-717546836580}"/>
              </a:ext>
            </a:extLst>
          </p:cNvPr>
          <p:cNvSpPr/>
          <p:nvPr/>
        </p:nvSpPr>
        <p:spPr>
          <a:xfrm>
            <a:off x="3422305" y="4043901"/>
            <a:ext cx="2378382" cy="2094911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3EF1A6BF-3F3F-0696-E40A-6D563DDA9A82}"/>
              </a:ext>
            </a:extLst>
          </p:cNvPr>
          <p:cNvSpPr/>
          <p:nvPr/>
        </p:nvSpPr>
        <p:spPr>
          <a:xfrm>
            <a:off x="6056396" y="4046328"/>
            <a:ext cx="2262483" cy="2138176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112AA51-D1DF-0061-F273-D006798A7DC6}"/>
              </a:ext>
            </a:extLst>
          </p:cNvPr>
          <p:cNvSpPr txBox="1"/>
          <p:nvPr/>
        </p:nvSpPr>
        <p:spPr>
          <a:xfrm>
            <a:off x="755143" y="3588430"/>
            <a:ext cx="263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effectLst/>
                <a:latin typeface="Bahnschrift SemiBold" panose="020B0502040204020203" pitchFamily="34" charset="0"/>
                <a:ea typeface="Times New Roman" panose="02020603050405020304" pitchFamily="18" charset="0"/>
              </a:rPr>
              <a:t>ELEKTROAUTOMOBIL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6CCA464-5C8D-9624-A96F-798BDFCE99A3}"/>
              </a:ext>
            </a:extLst>
          </p:cNvPr>
          <p:cNvSpPr txBox="1"/>
          <p:nvPr/>
        </p:nvSpPr>
        <p:spPr>
          <a:xfrm>
            <a:off x="3835482" y="3581582"/>
            <a:ext cx="263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effectLst/>
                <a:latin typeface="Bahnschrift SemiBold" panose="020B0502040204020203" pitchFamily="34" charset="0"/>
                <a:ea typeface="Times New Roman" panose="02020603050405020304" pitchFamily="18" charset="0"/>
              </a:rPr>
              <a:t>ELEKTROKOLA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6DC968A-7687-F78C-AF53-EC27E468B0EF}"/>
              </a:ext>
            </a:extLst>
          </p:cNvPr>
          <p:cNvSpPr txBox="1"/>
          <p:nvPr/>
        </p:nvSpPr>
        <p:spPr>
          <a:xfrm>
            <a:off x="6082465" y="3601934"/>
            <a:ext cx="263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effectLst/>
                <a:latin typeface="Bahnschrift SemiBold" panose="020B0502040204020203" pitchFamily="34" charset="0"/>
                <a:ea typeface="Times New Roman" panose="02020603050405020304" pitchFamily="18" charset="0"/>
              </a:rPr>
              <a:t>ELEKTROKOLOBĚŽKY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3D113C4-56C1-2D9B-B94E-FA6B1895E2F4}"/>
              </a:ext>
            </a:extLst>
          </p:cNvPr>
          <p:cNvSpPr txBox="1"/>
          <p:nvPr/>
        </p:nvSpPr>
        <p:spPr>
          <a:xfrm>
            <a:off x="8970484" y="3601934"/>
            <a:ext cx="263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effectLst/>
                <a:latin typeface="Bahnschrift SemiBold" panose="020B0502040204020203" pitchFamily="34" charset="0"/>
                <a:ea typeface="Times New Roman" panose="02020603050405020304" pitchFamily="18" charset="0"/>
              </a:rPr>
              <a:t>TROLEJBUSY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75C24BF-9CFA-DC00-565C-73E5D6486BBE}"/>
              </a:ext>
            </a:extLst>
          </p:cNvPr>
          <p:cNvSpPr txBox="1"/>
          <p:nvPr/>
        </p:nvSpPr>
        <p:spPr>
          <a:xfrm>
            <a:off x="1387816" y="6197817"/>
            <a:ext cx="263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effectLst/>
                <a:latin typeface="Bahnschrift SemiBold" panose="020B0502040204020203" pitchFamily="34" charset="0"/>
                <a:ea typeface="Times New Roman" panose="02020603050405020304" pitchFamily="18" charset="0"/>
              </a:rPr>
              <a:t>TRAMVAJE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956F558-73A7-5AFF-E6A4-203B3E5030EA}"/>
              </a:ext>
            </a:extLst>
          </p:cNvPr>
          <p:cNvSpPr txBox="1"/>
          <p:nvPr/>
        </p:nvSpPr>
        <p:spPr>
          <a:xfrm>
            <a:off x="6370661" y="6205935"/>
            <a:ext cx="263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effectLst/>
                <a:latin typeface="Bahnschrift SemiBold" panose="020B0502040204020203" pitchFamily="34" charset="0"/>
                <a:ea typeface="Times New Roman" panose="02020603050405020304" pitchFamily="18" charset="0"/>
              </a:rPr>
              <a:t>ELEKTROBUSY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E4D6BB8-0AE4-C0E9-4BE2-699310CEAD2D}"/>
              </a:ext>
            </a:extLst>
          </p:cNvPr>
          <p:cNvSpPr txBox="1"/>
          <p:nvPr/>
        </p:nvSpPr>
        <p:spPr>
          <a:xfrm>
            <a:off x="3525892" y="6204856"/>
            <a:ext cx="263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effectLst/>
                <a:latin typeface="Bahnschrift SemiBold" panose="020B0502040204020203" pitchFamily="34" charset="0"/>
                <a:ea typeface="Times New Roman" panose="02020603050405020304" pitchFamily="18" charset="0"/>
              </a:rPr>
              <a:t>ELEKTRICKÉ VLAKY</a:t>
            </a:r>
          </a:p>
        </p:txBody>
      </p: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646A3DD1-F0A6-ABDD-752F-0E8EEF4C2AE6}"/>
              </a:ext>
            </a:extLst>
          </p:cNvPr>
          <p:cNvSpPr/>
          <p:nvPr/>
        </p:nvSpPr>
        <p:spPr>
          <a:xfrm>
            <a:off x="8530630" y="4013027"/>
            <a:ext cx="2575757" cy="2213239"/>
          </a:xfrm>
          <a:prstGeom prst="round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6E486752-CF11-71F5-B790-6522B49EAE6E}"/>
              </a:ext>
            </a:extLst>
          </p:cNvPr>
          <p:cNvSpPr txBox="1"/>
          <p:nvPr/>
        </p:nvSpPr>
        <p:spPr>
          <a:xfrm>
            <a:off x="9352197" y="6226266"/>
            <a:ext cx="263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A DALŠÍ</a:t>
            </a:r>
            <a:endParaRPr lang="cs-CZ" b="1" dirty="0">
              <a:solidFill>
                <a:schemeClr val="bg1"/>
              </a:solidFill>
              <a:effectLst/>
              <a:latin typeface="Bahnschrift SemiBol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864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7000"/>
                    </a14:imgEffect>
                    <a14:imgEffect>
                      <a14:brightnessContrast bright="-44000" contrast="6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95B2AB-A635-3478-C0A4-C7704E36B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196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  <a:latin typeface="Bahnschrift SemiBold" panose="020B0502040204020203" pitchFamily="34" charset="0"/>
              </a:rPr>
              <a:t>OSOBNÍ DOPRAVA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70AD95-5261-66AA-CCA9-D8EB32B25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7684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Hlavní krok představují </a:t>
            </a:r>
            <a:r>
              <a:rPr lang="cs-CZ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elektromobily.</a:t>
            </a:r>
          </a:p>
          <a:p>
            <a:r>
              <a:rPr lang="cs-CZ" b="1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Elektroauta</a:t>
            </a:r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se stávají stále více </a:t>
            </a:r>
            <a:r>
              <a:rPr lang="cs-CZ" b="1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dostupnými</a:t>
            </a:r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a </a:t>
            </a:r>
            <a:r>
              <a:rPr lang="cs-CZ" b="1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žádanými.</a:t>
            </a:r>
          </a:p>
          <a:p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Stávají se populárními také </a:t>
            </a:r>
            <a:r>
              <a:rPr lang="cs-CZ" b="1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elektrokola</a:t>
            </a:r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a </a:t>
            </a:r>
            <a:r>
              <a:rPr lang="cs-CZ" b="1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koloběžky</a:t>
            </a:r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.</a:t>
            </a:r>
          </a:p>
          <a:p>
            <a:r>
              <a:rPr lang="cs-CZ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Podporují </a:t>
            </a:r>
            <a:r>
              <a:rPr lang="cs-CZ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zdravý</a:t>
            </a:r>
            <a:r>
              <a:rPr lang="cs-CZ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životní styl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E07C2C55-978B-541C-91FA-5D879604FC78}"/>
              </a:ext>
            </a:extLst>
          </p:cNvPr>
          <p:cNvSpPr/>
          <p:nvPr/>
        </p:nvSpPr>
        <p:spPr>
          <a:xfrm>
            <a:off x="1112693" y="3920883"/>
            <a:ext cx="2580756" cy="2492857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3C69B2B2-A8EC-8697-1D4D-10F2166E95D1}"/>
              </a:ext>
            </a:extLst>
          </p:cNvPr>
          <p:cNvSpPr/>
          <p:nvPr/>
        </p:nvSpPr>
        <p:spPr>
          <a:xfrm>
            <a:off x="4304672" y="3920882"/>
            <a:ext cx="2859579" cy="2492857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/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1911573D-884E-4D7C-805F-4BAFB0D06445}"/>
              </a:ext>
            </a:extLst>
          </p:cNvPr>
          <p:cNvSpPr/>
          <p:nvPr/>
        </p:nvSpPr>
        <p:spPr>
          <a:xfrm>
            <a:off x="7775474" y="3920882"/>
            <a:ext cx="2705793" cy="2492857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90F03951-6323-09AB-A260-E26584F8FF85}"/>
              </a:ext>
            </a:extLst>
          </p:cNvPr>
          <p:cNvSpPr/>
          <p:nvPr/>
        </p:nvSpPr>
        <p:spPr>
          <a:xfrm>
            <a:off x="507950" y="-2439565"/>
            <a:ext cx="2631086" cy="2085523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67885B6B-2802-A32D-5F34-33F5702A03EE}"/>
              </a:ext>
            </a:extLst>
          </p:cNvPr>
          <p:cNvSpPr/>
          <p:nvPr/>
        </p:nvSpPr>
        <p:spPr>
          <a:xfrm>
            <a:off x="3346212" y="-2448085"/>
            <a:ext cx="2381055" cy="2094910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8E509C2C-1D94-4EDC-22BB-E2A74B9312CA}"/>
              </a:ext>
            </a:extLst>
          </p:cNvPr>
          <p:cNvSpPr/>
          <p:nvPr/>
        </p:nvSpPr>
        <p:spPr>
          <a:xfrm>
            <a:off x="5934443" y="-2448085"/>
            <a:ext cx="2175572" cy="2102165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02DA2144-5F94-8530-68F9-2AACF0891A31}"/>
              </a:ext>
            </a:extLst>
          </p:cNvPr>
          <p:cNvSpPr/>
          <p:nvPr/>
        </p:nvSpPr>
        <p:spPr>
          <a:xfrm>
            <a:off x="8347500" y="-2448085"/>
            <a:ext cx="2575757" cy="2077536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5D79C0CA-63AE-9BE5-DEE1-D02CA61A946A}"/>
              </a:ext>
            </a:extLst>
          </p:cNvPr>
          <p:cNvSpPr/>
          <p:nvPr/>
        </p:nvSpPr>
        <p:spPr>
          <a:xfrm>
            <a:off x="1112693" y="7755597"/>
            <a:ext cx="2580756" cy="2492857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8E14F61D-DC8E-B5CF-87E6-FB13C88C802D}"/>
              </a:ext>
            </a:extLst>
          </p:cNvPr>
          <p:cNvSpPr/>
          <p:nvPr/>
        </p:nvSpPr>
        <p:spPr>
          <a:xfrm>
            <a:off x="4304672" y="7755596"/>
            <a:ext cx="2859579" cy="2492857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/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968F7DDD-BDC2-8ED3-491D-D44A1A38BEBF}"/>
              </a:ext>
            </a:extLst>
          </p:cNvPr>
          <p:cNvSpPr/>
          <p:nvPr/>
        </p:nvSpPr>
        <p:spPr>
          <a:xfrm>
            <a:off x="7775474" y="7755596"/>
            <a:ext cx="2705793" cy="2492857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786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2000"/>
                    </a14:imgEffect>
                    <a14:imgEffect>
                      <a14:brightnessContrast bright="-62000" contrast="-20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753206-C8FA-2907-BAD2-744C015B2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  <a:latin typeface="Bahnschrift SemiBold" panose="020B0502040204020203" pitchFamily="34" charset="0"/>
              </a:rPr>
              <a:t>MĚSTSKÁ DOPRAVA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E55727-C5F9-CD49-3A4A-40A1D153E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Trolejbusy, tramvaje </a:t>
            </a:r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– tradiční formy</a:t>
            </a:r>
          </a:p>
          <a:p>
            <a:r>
              <a:rPr lang="cs-CZ" b="1" dirty="0">
                <a:solidFill>
                  <a:schemeClr val="bg1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Elektrobusy</a:t>
            </a:r>
            <a:r>
              <a:rPr lang="cs-CZ" dirty="0">
                <a:solidFill>
                  <a:schemeClr val="bg1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– moderní variace</a:t>
            </a:r>
            <a:endParaRPr lang="cs-CZ" dirty="0">
              <a:solidFill>
                <a:schemeClr val="bg1"/>
              </a:solidFill>
              <a:effectLst/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endParaRPr lang="cs-CZ" dirty="0">
              <a:solidFill>
                <a:schemeClr val="bg1"/>
              </a:solidFill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r>
              <a:rPr lang="cs-CZ" dirty="0">
                <a:solidFill>
                  <a:schemeClr val="bg1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Nižší hlučnost</a:t>
            </a:r>
          </a:p>
          <a:p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Čistší ovzduší</a:t>
            </a:r>
          </a:p>
          <a:p>
            <a:r>
              <a:rPr lang="cs-CZ" dirty="0">
                <a:solidFill>
                  <a:schemeClr val="bg1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Zlepšují kvalitu života obyvatel 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FE6D037C-BD0C-11EC-552A-CC8ADEF5F49B}"/>
              </a:ext>
            </a:extLst>
          </p:cNvPr>
          <p:cNvSpPr/>
          <p:nvPr/>
        </p:nvSpPr>
        <p:spPr>
          <a:xfrm>
            <a:off x="1311476" y="7141161"/>
            <a:ext cx="2580756" cy="2492857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D0EC040D-504F-385B-AE0E-2864C158F90F}"/>
              </a:ext>
            </a:extLst>
          </p:cNvPr>
          <p:cNvSpPr/>
          <p:nvPr/>
        </p:nvSpPr>
        <p:spPr>
          <a:xfrm>
            <a:off x="4503455" y="7141160"/>
            <a:ext cx="2859579" cy="2492857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/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B4FB150D-143E-D4DC-6349-CE40E493ADEF}"/>
              </a:ext>
            </a:extLst>
          </p:cNvPr>
          <p:cNvSpPr/>
          <p:nvPr/>
        </p:nvSpPr>
        <p:spPr>
          <a:xfrm>
            <a:off x="7974257" y="7141160"/>
            <a:ext cx="2705793" cy="2492857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617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2000"/>
                    </a14:imgEffect>
                    <a14:imgEffect>
                      <a14:brightnessContrast bright="-47000" contrast="-4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CC3D96-DCC3-52AB-4E14-7F81B191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  <a:latin typeface="Bahnschrift SemiBold" panose="020B0502040204020203" pitchFamily="34" charset="0"/>
              </a:rPr>
              <a:t>MEZIMĚSTSKÁ DOPRAVA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1538CF-156B-C569-92A0-32BBEA4F8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Zahrnuje různé prostředky:</a:t>
            </a:r>
          </a:p>
          <a:p>
            <a:r>
              <a:rPr lang="cs-CZ" b="1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Elektrické vlaky </a:t>
            </a:r>
          </a:p>
          <a:p>
            <a:r>
              <a:rPr lang="cs-CZ" b="1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Modernizace železniční infrastruktury </a:t>
            </a:r>
            <a:endParaRPr lang="cs-CZ" b="1" dirty="0">
              <a:solidFill>
                <a:schemeClr val="bg1"/>
              </a:solidFill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r>
              <a:rPr lang="cs-CZ" b="1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V oblasti letecké dopravy </a:t>
            </a:r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- zatím omezena v dosahu a velikosti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  Např. </a:t>
            </a:r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experimentálních </a:t>
            </a:r>
            <a:r>
              <a:rPr lang="cs-CZ" b="1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elektrických</a:t>
            </a:r>
            <a:r>
              <a:rPr lang="cs-CZ" dirty="0">
                <a:solidFill>
                  <a:schemeClr val="bg1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letadel</a:t>
            </a:r>
            <a:endParaRPr lang="cs-CZ"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9BF457DA-1C0A-3526-6931-57C2052E90EF}"/>
              </a:ext>
            </a:extLst>
          </p:cNvPr>
          <p:cNvSpPr/>
          <p:nvPr/>
        </p:nvSpPr>
        <p:spPr>
          <a:xfrm>
            <a:off x="1442605" y="7303727"/>
            <a:ext cx="2743200" cy="2327564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2006984F-44AC-6676-0A07-9BD70A38ACC9}"/>
              </a:ext>
            </a:extLst>
          </p:cNvPr>
          <p:cNvSpPr/>
          <p:nvPr/>
        </p:nvSpPr>
        <p:spPr>
          <a:xfrm>
            <a:off x="4724400" y="7303727"/>
            <a:ext cx="2743200" cy="2327564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BD01C5FB-447F-A7F6-CA34-BEF870DC05D0}"/>
              </a:ext>
            </a:extLst>
          </p:cNvPr>
          <p:cNvSpPr/>
          <p:nvPr/>
        </p:nvSpPr>
        <p:spPr>
          <a:xfrm>
            <a:off x="8006195" y="7303727"/>
            <a:ext cx="2743200" cy="2327564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3795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239</Words>
  <Application>Microsoft Office PowerPoint</Application>
  <PresentationFormat>Širokoúhlá obrazovka</PresentationFormat>
  <Paragraphs>72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8" baseType="lpstr">
      <vt:lpstr>Adobe Gothic Std B</vt:lpstr>
      <vt:lpstr>Arial</vt:lpstr>
      <vt:lpstr>Bahnschrift SemiBold</vt:lpstr>
      <vt:lpstr>Calibri</vt:lpstr>
      <vt:lpstr>Calibri Light</vt:lpstr>
      <vt:lpstr>Dubai</vt:lpstr>
      <vt:lpstr>Motiv Office</vt:lpstr>
      <vt:lpstr>REVOLUCE V POHYBU</vt:lpstr>
      <vt:lpstr>OBSAH</vt:lpstr>
      <vt:lpstr>UHLÍKOVÁ STOPA</vt:lpstr>
      <vt:lpstr>ČISTÁ ENERGIE</vt:lpstr>
      <vt:lpstr>ELEKTROMOBILITA</vt:lpstr>
      <vt:lpstr>KLÍČOVÉ PRVKY ELEKTROMOBILITY</vt:lpstr>
      <vt:lpstr>OSOBNÍ DOPRAVA </vt:lpstr>
      <vt:lpstr>MĚSTSKÁ DOPRAVA</vt:lpstr>
      <vt:lpstr>MEZIMĚSTSKÁ DOPRAVA</vt:lpstr>
      <vt:lpstr>ELEKTROMOBILITA PŘINÁŠÍ NĚKOLIK VÝHOD: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REVOLUCE V POHYBU</dc:title>
  <dc:creator>učebna D251_05</dc:creator>
  <cp:lastModifiedBy>učebna D251_05</cp:lastModifiedBy>
  <cp:revision>12</cp:revision>
  <dcterms:created xsi:type="dcterms:W3CDTF">2023-11-29T07:43:10Z</dcterms:created>
  <dcterms:modified xsi:type="dcterms:W3CDTF">2023-11-29T10:58:39Z</dcterms:modified>
</cp:coreProperties>
</file>