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1" r:id="rId9"/>
    <p:sldId id="260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A8F42-4C0C-BAFC-0D51-6B377925D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662EB3-DCF5-05F3-27A5-91B079966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548093-3F9A-E7E5-D8DE-D3C3BCF2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0B7723-8618-8AD3-775F-E05E762C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2BF1B5-3716-7D1A-6ACF-06B3342C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75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71F7D-7334-AA7F-4886-C11E1173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5C90B2-A19F-C0C5-AB53-52EB3038A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70F6C7-0625-39A2-F83A-BE99CB6E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E87DEB-428B-AF79-CEC7-A167A66B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F32334-17B4-C126-4E57-C0EB2CED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38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5F13BCA-3367-31C1-DFD2-EFB06BC0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D0F9AF-D1BD-DA8A-C034-E6817313C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39A341-496F-8189-E6D7-B65C4B5B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F08D0B-165C-8181-8EBC-298D707F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32EA7D-0E07-9174-108B-A008755E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27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3FD23-9FCA-7DDA-42A3-721A9813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29610-559F-436B-1910-335E2EE40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993817-0613-90E5-0AE0-DE3DC400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946963-6825-E8AB-FC4F-B14B4ED9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A2855E-23CC-73E8-DBBB-C52E00B9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63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84661-D5FD-407B-281C-D65E2F3C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E4E94-20CF-D169-BFE9-2A588634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D7F685-A9E2-477B-7C7E-D3B5C379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FF6634-BE15-DBF4-D5D9-FF45D897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3AE833-EADA-B864-A0FA-044E617D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06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A44DE-6506-C7DE-E876-857603FB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5FC82-7D24-8746-9618-D74EACFDD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9A501D-B46B-304A-94CB-5B1931974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E78273-39B9-73A7-344F-B8856EC9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0EE5B8-5A50-F9B0-BA92-CB13D53C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FBA76E-29ED-80CB-18B9-B174A49C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77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399D3-5B0F-5A0A-FD93-CE922F1D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935D07-1237-D758-967F-7316DA61B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FA958B-16E7-86CE-DC40-623FC9412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95AADA-0826-EFED-6E2A-82A140D9D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926FC0-56F0-7587-1938-34CE2A3F4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3A1926-9200-DF63-FF20-9503A42B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01FB317-E5E7-2D2A-5CDF-EAE5D2FE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065FB0-8C74-11AE-D454-F9830E7A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10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5328F-63A0-C2C1-FC64-D87DA590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28B48E-CBF8-CDE5-2B1A-6309A729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0DF69A-1B8B-F013-3868-73A35622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207E4F-764E-F660-73B2-727ECEA7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27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E1518D-B582-AD1F-9F39-6876C018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E23139-C34A-22EC-5B79-D853DD5B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645B70-7E0C-ABB0-C9D6-B095408E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04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AEA7D-C54D-26D5-CEB9-46D0187B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9F93A-4E9F-D9E5-A81F-547936C7D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72BD3A-FF96-B621-DBED-3C5645630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F4E343-2266-ED7E-4522-1465C29A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908060-937C-8E67-E7D7-2A1BC74F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231D18-2672-253E-661C-895EB99D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3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F0EF3-551D-180D-C115-814F75CA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6C4C30-76C0-F2F9-157A-D3E4AC190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77D005-592F-71CB-9BFC-B027CD648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E562C6-4414-FE96-7C62-37855853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BFC56C-8234-D13D-9722-4FB9AFD7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284A8C-1546-7866-4AE4-096CE9D1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93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755350-E8D8-632A-1A9A-8C241BD1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2D235C-BB89-B467-E58D-31D4499AE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4E580C-92BF-FE22-0539-CC30F3266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5471-2415-44CA-95AC-81A2630C4A46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8C4E2E-45C0-7299-96B0-6A274D87E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0DA55C-A8D6-DE76-E46E-014E90C1E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52A1-57E8-49ED-A4CB-232E2AA58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2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bloha, Astronomický objekt, noc, prostor&#10;&#10;Popis byl vytvořen automaticky">
            <a:extLst>
              <a:ext uri="{FF2B5EF4-FFF2-40B4-BE49-F238E27FC236}">
                <a16:creationId xmlns:a16="http://schemas.microsoft.com/office/drawing/2014/main" id="{007E3734-78BE-6D78-2BBE-D4335BE70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60" y="106959"/>
            <a:ext cx="11811680" cy="66440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521DFD1-91AF-B3B2-7B5E-1294232F4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1"/>
            <a:ext cx="9144000" cy="31895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Revoluce v pohybu: čistá energie a elektromobilita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ABC75B-32D3-A01A-22A4-D2151A27D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50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D77A57-B498-0922-0202-6929E662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800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Obsah</a:t>
            </a:r>
            <a:endParaRPr lang="en-US" sz="3800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21907229-01D3-352F-E8EB-711111AA7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 fontScale="92500" lnSpcReduction="20000"/>
          </a:bodyPr>
          <a:lstStyle/>
          <a:p>
            <a:r>
              <a:rPr lang="cs-CZ" sz="1900" dirty="0">
                <a:solidFill>
                  <a:schemeClr val="bg1"/>
                </a:solidFill>
              </a:rPr>
              <a:t>Oxid uhličitý</a:t>
            </a:r>
          </a:p>
          <a:p>
            <a:r>
              <a:rPr lang="en-US" sz="1900" dirty="0" err="1">
                <a:solidFill>
                  <a:schemeClr val="bg1"/>
                </a:solidFill>
              </a:rPr>
              <a:t>Čistá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energie</a:t>
            </a:r>
            <a:endParaRPr lang="cs-CZ" sz="1900" dirty="0">
              <a:solidFill>
                <a:schemeClr val="bg1"/>
              </a:solidFill>
            </a:endParaRPr>
          </a:p>
          <a:p>
            <a:r>
              <a:rPr lang="cs-CZ" sz="1900" dirty="0">
                <a:solidFill>
                  <a:schemeClr val="bg1"/>
                </a:solidFill>
              </a:rPr>
              <a:t>Elektromobilita</a:t>
            </a:r>
          </a:p>
          <a:p>
            <a:r>
              <a:rPr lang="cs-CZ" sz="1900" dirty="0">
                <a:solidFill>
                  <a:schemeClr val="bg1"/>
                </a:solidFill>
              </a:rPr>
              <a:t>Elektromobilita kolem nás </a:t>
            </a:r>
          </a:p>
          <a:p>
            <a:r>
              <a:rPr lang="cs-CZ" sz="1900" dirty="0" err="1">
                <a:solidFill>
                  <a:schemeClr val="bg1"/>
                </a:solidFill>
              </a:rPr>
              <a:t>elektroautomobily</a:t>
            </a:r>
            <a:endParaRPr lang="cs-CZ" sz="1900" dirty="0">
              <a:solidFill>
                <a:schemeClr val="bg1"/>
              </a:solidFill>
            </a:endParaRPr>
          </a:p>
          <a:p>
            <a:r>
              <a:rPr lang="cs-CZ" sz="1900" dirty="0">
                <a:solidFill>
                  <a:schemeClr val="bg1"/>
                </a:solidFill>
              </a:rPr>
              <a:t>Závěr </a:t>
            </a:r>
          </a:p>
          <a:p>
            <a:r>
              <a:rPr lang="cs-CZ" sz="1900" dirty="0">
                <a:solidFill>
                  <a:schemeClr val="bg1"/>
                </a:solidFill>
              </a:rPr>
              <a:t>Zdroje </a:t>
            </a:r>
          </a:p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13" name="Obrázek 12" descr="Obsah obrázku východ slunce, obloha, mrakodrap, hora&#10;&#10;Popis byl vytvořen automaticky">
            <a:extLst>
              <a:ext uri="{FF2B5EF4-FFF2-40B4-BE49-F238E27FC236}">
                <a16:creationId xmlns:a16="http://schemas.microsoft.com/office/drawing/2014/main" id="{A53CFF68-81F3-AA0F-3E16-8D1E9F157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r="3" b="3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57" name="Rectangle 51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0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2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0A7C16-C263-3664-BC24-43F166E4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9" y="669925"/>
            <a:ext cx="4635609" cy="1325563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bg1"/>
                </a:solidFill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</a:t>
            </a:r>
            <a:r>
              <a:rPr lang="cs-CZ" sz="3800" baseline="-25000">
                <a:solidFill>
                  <a:schemeClr val="bg1"/>
                </a:solidFill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  <a:endParaRPr lang="cs-CZ" sz="3800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5" name="Obrázek 4" descr="Obsah obrázku rozmazané, Jantar, snímek obrazovky, oranžová&#10;&#10;Popis byl vytvořen automaticky">
            <a:extLst>
              <a:ext uri="{FF2B5EF4-FFF2-40B4-BE49-F238E27FC236}">
                <a16:creationId xmlns:a16="http://schemas.microsoft.com/office/drawing/2014/main" id="{21ED2FA3-38F4-4909-1E41-44BE0CED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545240"/>
            <a:ext cx="5753102" cy="5767520"/>
          </a:xfrm>
          <a:prstGeom prst="rect">
            <a:avLst/>
          </a:prstGeom>
        </p:spPr>
      </p:pic>
      <p:cxnSp>
        <p:nvCxnSpPr>
          <p:cNvPr id="72" name="Straight Connector 64">
            <a:extLst>
              <a:ext uri="{FF2B5EF4-FFF2-40B4-BE49-F238E27FC236}">
                <a16:creationId xmlns:a16="http://schemas.microsoft.com/office/drawing/2014/main" id="{CEA14AE1-71AB-4B18-826E-F563FF4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291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6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7920" y="2026340"/>
            <a:ext cx="597408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DFB3DB-840E-EF7B-D68C-9A5CC70E1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19" y="2400304"/>
            <a:ext cx="4635609" cy="344169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Neboli také </a:t>
            </a:r>
            <a:r>
              <a:rPr lang="cs-CZ" sz="2000" i="1" dirty="0">
                <a:solidFill>
                  <a:schemeClr val="bg1"/>
                </a:solidFill>
              </a:rPr>
              <a:t>oxid uhličitý</a:t>
            </a:r>
          </a:p>
          <a:p>
            <a:r>
              <a:rPr lang="cs-CZ" sz="2000" dirty="0">
                <a:solidFill>
                  <a:schemeClr val="bg1"/>
                </a:solidFill>
              </a:rPr>
              <a:t>Velký problém dnešní doby</a:t>
            </a:r>
          </a:p>
          <a:p>
            <a:endParaRPr lang="cs-CZ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Přímá uhlíková stopa 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endParaRPr lang="cs-CZ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přímé emise skleníkových plynů </a:t>
            </a:r>
          </a:p>
          <a:p>
            <a:r>
              <a:rPr lang="cs-CZ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Nepřímá uhlíková stopa -</a:t>
            </a:r>
          </a:p>
          <a:p>
            <a:r>
              <a:rPr lang="cs-CZ" sz="2000" i="1" dirty="0">
                <a:solidFill>
                  <a:schemeClr val="bg1"/>
                </a:solidFill>
              </a:rPr>
              <a:t>emise spojené s výrobou elektřiny nebo tepla</a:t>
            </a:r>
            <a:endParaRPr lang="cs-CZ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9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87AF95-0393-9C2E-D6C3-E88DE560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Čistá energie</a:t>
            </a:r>
            <a:endParaRPr lang="en-US" sz="3800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6" name="Straight Connector 6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0C86540-9EB2-9652-6495-A4C2C43B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Víceméně nezávadná k přírodě</a:t>
            </a:r>
          </a:p>
          <a:p>
            <a:r>
              <a:rPr lang="cs-CZ" sz="2000">
                <a:solidFill>
                  <a:schemeClr val="bg1"/>
                </a:solidFill>
              </a:rPr>
              <a:t>Je jedna z výhod dnešní doby</a:t>
            </a:r>
          </a:p>
          <a:p>
            <a:r>
              <a:rPr lang="cs-CZ" sz="2000" b="1">
                <a:solidFill>
                  <a:schemeClr val="bg1"/>
                </a:solidFill>
              </a:rPr>
              <a:t>Hlavní zdroje čisté energie:</a:t>
            </a:r>
          </a:p>
          <a:p>
            <a:r>
              <a:rPr lang="cs-CZ" sz="2000">
                <a:solidFill>
                  <a:schemeClr val="bg1"/>
                </a:solidFill>
              </a:rPr>
              <a:t>Sluneční energie - </a:t>
            </a:r>
            <a:r>
              <a:rPr lang="cs-CZ" sz="2000" i="1">
                <a:solidFill>
                  <a:schemeClr val="bg1"/>
                </a:solidFill>
              </a:rPr>
              <a:t>solární panely</a:t>
            </a:r>
          </a:p>
          <a:p>
            <a:r>
              <a:rPr lang="cs-CZ" sz="2000">
                <a:solidFill>
                  <a:schemeClr val="bg1"/>
                </a:solidFill>
              </a:rPr>
              <a:t>Větrná energie - </a:t>
            </a:r>
            <a:r>
              <a:rPr lang="cs-CZ" sz="2000" i="1">
                <a:solidFill>
                  <a:schemeClr val="bg1"/>
                </a:solidFill>
              </a:rPr>
              <a:t>turbíny</a:t>
            </a:r>
          </a:p>
          <a:p>
            <a:r>
              <a:rPr lang="cs-CZ" sz="2000">
                <a:solidFill>
                  <a:schemeClr val="bg1"/>
                </a:solidFill>
              </a:rPr>
              <a:t>Vodní energie - </a:t>
            </a:r>
            <a:r>
              <a:rPr lang="cs-CZ" sz="2000" i="1">
                <a:solidFill>
                  <a:schemeClr val="bg1"/>
                </a:solidFill>
              </a:rPr>
              <a:t>přehrady</a:t>
            </a:r>
          </a:p>
          <a:p>
            <a:r>
              <a:rPr lang="cs-CZ" sz="2000">
                <a:solidFill>
                  <a:schemeClr val="bg1"/>
                </a:solidFill>
              </a:rPr>
              <a:t>A další</a:t>
            </a:r>
          </a:p>
          <a:p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6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Obsah obrázku obloha, mrak, větrný mlýn, venku&#10;&#10;Popis byl vytvořen automaticky">
            <a:extLst>
              <a:ext uri="{FF2B5EF4-FFF2-40B4-BE49-F238E27FC236}">
                <a16:creationId xmlns:a16="http://schemas.microsoft.com/office/drawing/2014/main" id="{3DFC2800-D78E-0C08-CFB7-5B5EF94BB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595726"/>
            <a:ext cx="5666547" cy="56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 descr="Obsah obrázku vozidlo, kolo, Pozemní vozidlo, Design aut&#10;&#10;Popis byl vytvořen automaticky">
            <a:extLst>
              <a:ext uri="{FF2B5EF4-FFF2-40B4-BE49-F238E27FC236}">
                <a16:creationId xmlns:a16="http://schemas.microsoft.com/office/drawing/2014/main" id="{790C3A8E-02B5-C251-0A63-BBC9559A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558" y="-1"/>
            <a:ext cx="6645441" cy="2391331"/>
          </a:xfrm>
          <a:prstGeom prst="rect">
            <a:avLst/>
          </a:prstGeom>
        </p:spPr>
      </p:pic>
      <p:pic>
        <p:nvPicPr>
          <p:cNvPr id="7" name="Obrázek 6" descr="Obsah obrázku venku, vozidlo, budova, Pozemní vozidlo&#10;&#10;Popis byl vytvořen automaticky">
            <a:extLst>
              <a:ext uri="{FF2B5EF4-FFF2-40B4-BE49-F238E27FC236}">
                <a16:creationId xmlns:a16="http://schemas.microsoft.com/office/drawing/2014/main" id="{D5087F3A-454C-30A5-9119-19B25E0F4A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49" name="Rectangle 41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4297D2-A253-265B-36D9-BC017786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8" y="910431"/>
            <a:ext cx="4641631" cy="1466455"/>
          </a:xfrm>
        </p:spPr>
        <p:txBody>
          <a:bodyPr anchor="b">
            <a:normAutofit/>
          </a:bodyPr>
          <a:lstStyle/>
          <a:p>
            <a:r>
              <a:rPr lang="cs-CZ" sz="3800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Elektromobilita</a:t>
            </a:r>
            <a:r>
              <a:rPr lang="cs-CZ" sz="38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0" name="Straight Connector 43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F3F6D6-704C-20FD-D95E-889549D6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8" y="2492080"/>
            <a:ext cx="4641631" cy="301584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Elektromobilita přináší několik výhod:</a:t>
            </a:r>
          </a:p>
          <a:p>
            <a:r>
              <a:rPr lang="cs-CZ" sz="2000" dirty="0">
                <a:solidFill>
                  <a:schemeClr val="bg1"/>
                </a:solidFill>
              </a:rPr>
              <a:t>Snížení emisí</a:t>
            </a:r>
          </a:p>
          <a:p>
            <a:r>
              <a:rPr lang="cs-CZ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Efektivita a nízké náklady na provoz</a:t>
            </a:r>
          </a:p>
          <a:p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Zlepšení kvality života</a:t>
            </a:r>
          </a:p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Průkopníkem elektromobility je například společnost </a:t>
            </a:r>
            <a:r>
              <a:rPr lang="cs-CZ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Tesla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8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12996E-5A0E-3ABD-3612-8B2EBBC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887759"/>
            <a:ext cx="5598253" cy="1325563"/>
          </a:xfrm>
        </p:spPr>
        <p:txBody>
          <a:bodyPr anchor="b">
            <a:normAutofit/>
          </a:bodyPr>
          <a:lstStyle/>
          <a:p>
            <a:r>
              <a:rPr lang="cs-CZ" sz="3800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Elektromobilita kolem nás</a:t>
            </a:r>
          </a:p>
        </p:txBody>
      </p:sp>
      <p:pic>
        <p:nvPicPr>
          <p:cNvPr id="5" name="Zástupný obsah 4" descr="Obsah obrázku osoba, oblečení, boty, venku&#10;&#10;Popis byl vytvořen automaticky">
            <a:extLst>
              <a:ext uri="{FF2B5EF4-FFF2-40B4-BE49-F238E27FC236}">
                <a16:creationId xmlns:a16="http://schemas.microsoft.com/office/drawing/2014/main" id="{2E3D553A-BBF4-703A-6C1D-FB7C71B8F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449"/>
            <a:ext cx="5753102" cy="57531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A14AE1-71AB-4B18-826E-F563FF4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291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7920" y="2026340"/>
            <a:ext cx="597408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E2F12A-82E1-1432-FEBA-27F73197A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19" y="2400304"/>
            <a:ext cx="4635609" cy="344169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Ve veřejné dopravě:</a:t>
            </a:r>
          </a:p>
          <a:p>
            <a:r>
              <a:rPr lang="cs-CZ" sz="2000" dirty="0">
                <a:solidFill>
                  <a:schemeClr val="bg1"/>
                </a:solidFill>
              </a:rPr>
              <a:t>Trolejbusy, tramvaje, elektrobusy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V osobní dopravě:</a:t>
            </a:r>
          </a:p>
          <a:p>
            <a:r>
              <a:rPr lang="cs-CZ" sz="2000" dirty="0">
                <a:solidFill>
                  <a:schemeClr val="bg1"/>
                </a:solidFill>
              </a:rPr>
              <a:t>Elektromobily, elektrokoloběžky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cs-CZ" sz="2000" i="1" dirty="0">
                <a:solidFill>
                  <a:schemeClr val="bg1"/>
                </a:solidFill>
              </a:rPr>
              <a:t>Celkově usnadňuje dopravu a její dopad na životní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25296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71A9C8-477C-CB59-2ABC-ECE7CE4F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chemeClr val="bg1"/>
                </a:solidFill>
                <a:effectLst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Elektroautomobily</a:t>
            </a:r>
            <a:endParaRPr lang="cs-CZ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74CAD-C5CF-E2FD-2E47-952FEF693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klíčový krok k redukci emisí skleníkových plynů v dopravě</a:t>
            </a:r>
          </a:p>
          <a:p>
            <a:r>
              <a:rPr lang="cs-CZ" sz="2000">
                <a:solidFill>
                  <a:schemeClr val="bg1"/>
                </a:solidFill>
                <a:latin typeface="Calibri" panose="020F0502020204030204" pitchFamily="34" charset="0"/>
              </a:rPr>
              <a:t>Pomáhají snižovat zácpy ve městech</a:t>
            </a:r>
          </a:p>
          <a:p>
            <a:r>
              <a:rPr lang="cs-CZ" sz="2000">
                <a:solidFill>
                  <a:schemeClr val="bg1"/>
                </a:solidFill>
                <a:latin typeface="Calibri" panose="020F0502020204030204" pitchFamily="34" charset="0"/>
              </a:rPr>
              <a:t>Podporují zdravý životní styl</a:t>
            </a:r>
            <a:endParaRPr lang="cs-CZ" sz="200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vozidlo, Pozemní vozidlo, kolo, Design aut&#10;&#10;Popis byl vytvořen automaticky">
            <a:extLst>
              <a:ext uri="{FF2B5EF4-FFF2-40B4-BE49-F238E27FC236}">
                <a16:creationId xmlns:a16="http://schemas.microsoft.com/office/drawing/2014/main" id="{A7E1C29A-117C-B1F5-1904-46A50920F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r="3" b="3"/>
          <a:stretch/>
        </p:blipFill>
        <p:spPr>
          <a:xfrm>
            <a:off x="7629727" y="1243604"/>
            <a:ext cx="4562263" cy="4370779"/>
          </a:xfrm>
          <a:prstGeom prst="rect">
            <a:avLst/>
          </a:prstGeom>
        </p:spPr>
      </p:pic>
      <p:cxnSp>
        <p:nvCxnSpPr>
          <p:cNvPr id="30" name="Straight Connector 25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6C7072-68B9-92B6-BE15-C1178BFE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494632"/>
          </a:xfrm>
        </p:spPr>
        <p:txBody>
          <a:bodyPr anchor="b">
            <a:normAutofit/>
          </a:bodyPr>
          <a:lstStyle/>
          <a:p>
            <a:r>
              <a:rPr lang="cs-CZ" sz="3800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Závěr</a:t>
            </a:r>
            <a:r>
              <a:rPr lang="cs-CZ" sz="3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30633-2485-7F97-339A-1F81010B0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Elektromobilita přináší širokou škálu možností </a:t>
            </a:r>
          </a:p>
          <a:p>
            <a:r>
              <a:rPr lang="cs-CZ" sz="2400" dirty="0">
                <a:solidFill>
                  <a:schemeClr val="bg1"/>
                </a:solidFill>
              </a:rPr>
              <a:t>Je to důležitá inovace pro životní prostředí i běžný život</a:t>
            </a:r>
          </a:p>
        </p:txBody>
      </p:sp>
      <p:pic>
        <p:nvPicPr>
          <p:cNvPr id="5" name="Obrázek 4" descr="Obsah obrázku strom, kolo, Pozemní vozidlo, vozidlo&#10;&#10;Popis byl vytvořen automaticky">
            <a:extLst>
              <a:ext uri="{FF2B5EF4-FFF2-40B4-BE49-F238E27FC236}">
                <a16:creationId xmlns:a16="http://schemas.microsoft.com/office/drawing/2014/main" id="{8A99C96A-E6BB-4FF2-F443-8C54A414F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r="3" b="3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3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F03F75-BD5D-E28C-3C7F-1B4FF616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9" y="669925"/>
            <a:ext cx="4635609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8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Děkuji za pozornost</a:t>
            </a:r>
            <a:endParaRPr lang="en-US" sz="3800" b="1" kern="1200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1" name="Obrázek 10" descr="Obsah obrázku venku, obloha, vozidlo, Pozemní vozidlo&#10;&#10;Popis byl vytvořen automaticky">
            <a:extLst>
              <a:ext uri="{FF2B5EF4-FFF2-40B4-BE49-F238E27FC236}">
                <a16:creationId xmlns:a16="http://schemas.microsoft.com/office/drawing/2014/main" id="{8386239D-1795-2687-E9A8-65F9C043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49"/>
            <a:ext cx="5753102" cy="5753102"/>
          </a:xfrm>
          <a:prstGeom prst="rect">
            <a:avLst/>
          </a:prstGeom>
        </p:spPr>
      </p:pic>
      <p:cxnSp>
        <p:nvCxnSpPr>
          <p:cNvPr id="51" name="Straight Connector 45">
            <a:extLst>
              <a:ext uri="{FF2B5EF4-FFF2-40B4-BE49-F238E27FC236}">
                <a16:creationId xmlns:a16="http://schemas.microsoft.com/office/drawing/2014/main" id="{CEA14AE1-71AB-4B18-826E-F563FF4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291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47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7920" y="2026340"/>
            <a:ext cx="597408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312C94-F16B-0280-2DD6-498A9307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19" y="2400304"/>
            <a:ext cx="4635609" cy="34416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Zdroje:</a:t>
            </a:r>
          </a:p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Přiložená složka obrázků a textu</a:t>
            </a:r>
          </a:p>
        </p:txBody>
      </p:sp>
    </p:spTree>
    <p:extLst>
      <p:ext uri="{BB962C8B-B14F-4D97-AF65-F5344CB8AC3E}">
        <p14:creationId xmlns:p14="http://schemas.microsoft.com/office/powerpoint/2010/main" val="253341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23538F0BFFF340A41BC7E0D5EB10B4" ma:contentTypeVersion="0" ma:contentTypeDescription="Vytvoří nový dokument" ma:contentTypeScope="" ma:versionID="15049c20860c9679da9b80d64ff272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67d8a46472f726367ab7953c6e78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487C64-5372-4BB9-86BC-97C7B6B20611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1DF484-C322-4A79-9D32-2D39FAEA0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2EBC11-5183-4F62-ACF8-8B7D6B3428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176</Words>
  <Application>Microsoft Office PowerPoint</Application>
  <PresentationFormat>Širokoúhlá obrazovka</PresentationFormat>
  <Paragraphs>51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Amiri</vt:lpstr>
      <vt:lpstr>Arial</vt:lpstr>
      <vt:lpstr>Calibri</vt:lpstr>
      <vt:lpstr>Calibri Light</vt:lpstr>
      <vt:lpstr>Motiv Office</vt:lpstr>
      <vt:lpstr>Revoluce v pohybu: čistá energie a elektromobilita</vt:lpstr>
      <vt:lpstr>Obsah</vt:lpstr>
      <vt:lpstr>CO2</vt:lpstr>
      <vt:lpstr>Čistá energie</vt:lpstr>
      <vt:lpstr>Elektromobilita </vt:lpstr>
      <vt:lpstr>Elektromobilita kolem nás</vt:lpstr>
      <vt:lpstr>Elektroautomobily</vt:lpstr>
      <vt:lpstr>Závěr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Revoluce v pohybu: čistá energie a elektromobilita</dc:title>
  <dc:creator>učebna C316_06</dc:creator>
  <cp:lastModifiedBy>učebna C316_06</cp:lastModifiedBy>
  <cp:revision>9</cp:revision>
  <dcterms:created xsi:type="dcterms:W3CDTF">2023-11-29T07:26:00Z</dcterms:created>
  <dcterms:modified xsi:type="dcterms:W3CDTF">2023-11-29T10:51:14Z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0x0101004B23538F0BFFF340A41BC7E0D5EB10B4</vt:lpwstr>
  </property>
</Properties>
</file>