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55B"/>
    <a:srgbClr val="0F3C50"/>
    <a:srgbClr val="114359"/>
    <a:srgbClr val="134860"/>
    <a:srgbClr val="104055"/>
    <a:srgbClr val="0F3C51"/>
    <a:srgbClr val="0F3F54"/>
    <a:srgbClr val="16536E"/>
    <a:srgbClr val="144D66"/>
    <a:srgbClr val="134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D908D-60AD-4DFF-A673-5FC1FB53435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cs-CZ"/>
        </a:p>
      </dgm:t>
    </dgm:pt>
    <dgm:pt modelId="{F9D7EACC-2552-478A-B46F-E8D3BB17E893}" type="pres">
      <dgm:prSet presAssocID="{434D908D-60AD-4DFF-A673-5FC1FB53435C}" presName="Name0" presStyleCnt="0">
        <dgm:presLayoutVars>
          <dgm:chMax val="7"/>
          <dgm:chPref val="7"/>
          <dgm:dir/>
        </dgm:presLayoutVars>
      </dgm:prSet>
      <dgm:spPr/>
    </dgm:pt>
    <dgm:pt modelId="{8D94BE5E-76C4-49FA-9029-8E31121D8010}" type="pres">
      <dgm:prSet presAssocID="{434D908D-60AD-4DFF-A673-5FC1FB53435C}" presName="Name1" presStyleCnt="0"/>
      <dgm:spPr/>
    </dgm:pt>
    <dgm:pt modelId="{0251B037-C70A-4E5E-9404-9094DDDA8F4C}" type="pres">
      <dgm:prSet presAssocID="{434D908D-60AD-4DFF-A673-5FC1FB53435C}" presName="cycle" presStyleCnt="0"/>
      <dgm:spPr/>
    </dgm:pt>
    <dgm:pt modelId="{67C9E4C3-04A4-4868-8D82-689F53B918D6}" type="pres">
      <dgm:prSet presAssocID="{434D908D-60AD-4DFF-A673-5FC1FB53435C}" presName="srcNode" presStyleLbl="node1" presStyleIdx="0" presStyleCnt="0"/>
      <dgm:spPr/>
    </dgm:pt>
    <dgm:pt modelId="{A4605DC9-647D-4E5D-928A-8BD8EE9202A8}" type="pres">
      <dgm:prSet presAssocID="{434D908D-60AD-4DFF-A673-5FC1FB53435C}" presName="conn" presStyleLbl="parChTrans1D2" presStyleIdx="0" presStyleCnt="1"/>
      <dgm:spPr/>
    </dgm:pt>
    <dgm:pt modelId="{ECB4628B-7508-4F5E-8D29-9912C12F8F60}" type="pres">
      <dgm:prSet presAssocID="{434D908D-60AD-4DFF-A673-5FC1FB53435C}" presName="extraNode" presStyleLbl="node1" presStyleIdx="0" presStyleCnt="0"/>
      <dgm:spPr/>
    </dgm:pt>
    <dgm:pt modelId="{621C02D9-B369-464F-9194-0B894B405D93}" type="pres">
      <dgm:prSet presAssocID="{434D908D-60AD-4DFF-A673-5FC1FB53435C}" presName="dstNode" presStyleLbl="node1" presStyleIdx="0" presStyleCnt="0"/>
      <dgm:spPr/>
    </dgm:pt>
  </dgm:ptLst>
  <dgm:cxnLst>
    <dgm:cxn modelId="{B2495CE3-6BC0-482B-9BB3-AA945CBA9E7A}" type="presOf" srcId="{434D908D-60AD-4DFF-A673-5FC1FB53435C}" destId="{F9D7EACC-2552-478A-B46F-E8D3BB17E893}" srcOrd="0" destOrd="0" presId="urn:microsoft.com/office/officeart/2008/layout/VerticalCurvedList"/>
    <dgm:cxn modelId="{12448099-388F-4A9B-908F-A37E6BEAF06F}" type="presParOf" srcId="{F9D7EACC-2552-478A-B46F-E8D3BB17E893}" destId="{8D94BE5E-76C4-49FA-9029-8E31121D8010}" srcOrd="0" destOrd="0" presId="urn:microsoft.com/office/officeart/2008/layout/VerticalCurvedList"/>
    <dgm:cxn modelId="{95987F19-4D14-478A-830D-916ACBD7FD78}" type="presParOf" srcId="{8D94BE5E-76C4-49FA-9029-8E31121D8010}" destId="{0251B037-C70A-4E5E-9404-9094DDDA8F4C}" srcOrd="0" destOrd="0" presId="urn:microsoft.com/office/officeart/2008/layout/VerticalCurvedList"/>
    <dgm:cxn modelId="{0BC685B9-AFB2-4184-883B-D97D34FCED0E}" type="presParOf" srcId="{0251B037-C70A-4E5E-9404-9094DDDA8F4C}" destId="{67C9E4C3-04A4-4868-8D82-689F53B918D6}" srcOrd="0" destOrd="0" presId="urn:microsoft.com/office/officeart/2008/layout/VerticalCurvedList"/>
    <dgm:cxn modelId="{6F9B6A5C-0C8A-46B7-8D7B-1433E0115B6E}" type="presParOf" srcId="{0251B037-C70A-4E5E-9404-9094DDDA8F4C}" destId="{A4605DC9-647D-4E5D-928A-8BD8EE9202A8}" srcOrd="1" destOrd="0" presId="urn:microsoft.com/office/officeart/2008/layout/VerticalCurvedList"/>
    <dgm:cxn modelId="{197CA73B-CF1A-4CCF-874A-B62DFF7B4DBD}" type="presParOf" srcId="{0251B037-C70A-4E5E-9404-9094DDDA8F4C}" destId="{ECB4628B-7508-4F5E-8D29-9912C12F8F60}" srcOrd="2" destOrd="0" presId="urn:microsoft.com/office/officeart/2008/layout/VerticalCurvedList"/>
    <dgm:cxn modelId="{36F836C7-D134-45B4-8EA0-334A50C254C6}" type="presParOf" srcId="{0251B037-C70A-4E5E-9404-9094DDDA8F4C}" destId="{621C02D9-B369-464F-9194-0B894B405D93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6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31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086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139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375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880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81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001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0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6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4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3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11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4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9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85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8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385DAA3-F8E9-46A6-910C-C3C90473E2E9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A29860E-ECE3-47B8-A6C9-99F39927A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503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5.xml"/><Relationship Id="rId18" Type="http://schemas.openxmlformats.org/officeDocument/2006/relationships/image" Target="../media/image12.svg"/><Relationship Id="rId3" Type="http://schemas.openxmlformats.org/officeDocument/2006/relationships/diagramLayout" Target="../diagrams/layout1.xml"/><Relationship Id="rId21" Type="http://schemas.openxmlformats.org/officeDocument/2006/relationships/image" Target="../media/image14.svg"/><Relationship Id="rId7" Type="http://schemas.openxmlformats.org/officeDocument/2006/relationships/slide" Target="slide3.xml"/><Relationship Id="rId12" Type="http://schemas.openxmlformats.org/officeDocument/2006/relationships/image" Target="../media/image8.svg"/><Relationship Id="rId1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6" Type="http://schemas.openxmlformats.org/officeDocument/2006/relationships/slide" Target="slide6.xml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24" Type="http://schemas.openxmlformats.org/officeDocument/2006/relationships/image" Target="../media/image16.sv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0.svg"/><Relationship Id="rId23" Type="http://schemas.openxmlformats.org/officeDocument/2006/relationships/image" Target="../media/image15.png"/><Relationship Id="rId10" Type="http://schemas.openxmlformats.org/officeDocument/2006/relationships/slide" Target="slide4.xml"/><Relationship Id="rId19" Type="http://schemas.openxmlformats.org/officeDocument/2006/relationships/slide" Target="slide7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svg"/><Relationship Id="rId14" Type="http://schemas.openxmlformats.org/officeDocument/2006/relationships/image" Target="../media/image9.png"/><Relationship Id="rId22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12DF8175-8F8C-3CD3-006A-EDF3631210FB}"/>
              </a:ext>
            </a:extLst>
          </p:cNvPr>
          <p:cNvSpPr txBox="1"/>
          <p:nvPr/>
        </p:nvSpPr>
        <p:spPr>
          <a:xfrm>
            <a:off x="465674" y="321177"/>
            <a:ext cx="7210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Black" panose="020B0604020202020204" pitchFamily="2" charset="0"/>
              </a:rPr>
              <a:t>Čistá energie a elektromobilita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1A570CD1-FF51-3ED9-9FD1-BFDEE3C31684}"/>
              </a:ext>
            </a:extLst>
          </p:cNvPr>
          <p:cNvSpPr/>
          <p:nvPr/>
        </p:nvSpPr>
        <p:spPr>
          <a:xfrm>
            <a:off x="4627927" y="2352207"/>
            <a:ext cx="2936146" cy="2936146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EB8421B4-722E-9311-0CC2-23B49ADDACD7}"/>
              </a:ext>
            </a:extLst>
          </p:cNvPr>
          <p:cNvSpPr/>
          <p:nvPr/>
        </p:nvSpPr>
        <p:spPr>
          <a:xfrm>
            <a:off x="728280" y="2352207"/>
            <a:ext cx="2936146" cy="2936146"/>
          </a:xfrm>
          <a:prstGeom prst="ellipse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10C73AAC-415B-9E7F-DE86-C2265AAA4209}"/>
              </a:ext>
            </a:extLst>
          </p:cNvPr>
          <p:cNvSpPr/>
          <p:nvPr/>
        </p:nvSpPr>
        <p:spPr>
          <a:xfrm>
            <a:off x="8373857" y="2352207"/>
            <a:ext cx="2936146" cy="2936146"/>
          </a:xfrm>
          <a:prstGeom prst="ellipse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E95CD8AA-06AA-3671-7B11-9955820A35C0}"/>
              </a:ext>
            </a:extLst>
          </p:cNvPr>
          <p:cNvSpPr txBox="1"/>
          <p:nvPr/>
        </p:nvSpPr>
        <p:spPr>
          <a:xfrm>
            <a:off x="52470" y="6451257"/>
            <a:ext cx="272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  <a:latin typeface="Bahnschrift SemiBold Condensed" panose="020B0502040204020203" pitchFamily="34" charset="0"/>
              </a:rPr>
              <a:t>Adam Šplíchal</a:t>
            </a:r>
          </a:p>
        </p:txBody>
      </p:sp>
      <p:sp>
        <p:nvSpPr>
          <p:cNvPr id="28" name="Kruh: dutý 27">
            <a:extLst>
              <a:ext uri="{FF2B5EF4-FFF2-40B4-BE49-F238E27FC236}">
                <a16:creationId xmlns:a16="http://schemas.microsoft.com/office/drawing/2014/main" id="{9378D444-B0E9-87FC-6BD3-3F599EF91441}"/>
              </a:ext>
            </a:extLst>
          </p:cNvPr>
          <p:cNvSpPr/>
          <p:nvPr/>
        </p:nvSpPr>
        <p:spPr>
          <a:xfrm>
            <a:off x="11455576" y="180554"/>
            <a:ext cx="413695" cy="42134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52"/>
    </mc:Choice>
    <mc:Fallback>
      <p:transition spd="slow" advTm="103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FDDBEAF-2783-40EF-5B6B-C197D0D586BF}"/>
              </a:ext>
            </a:extLst>
          </p:cNvPr>
          <p:cNvSpPr txBox="1"/>
          <p:nvPr/>
        </p:nvSpPr>
        <p:spPr>
          <a:xfrm>
            <a:off x="318782" y="243281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Black" panose="02000503040000020004" pitchFamily="2" charset="0"/>
              </a:rPr>
              <a:t>Obsah</a:t>
            </a:r>
            <a:r>
              <a:rPr lang="cs-CZ" sz="3200" dirty="0" err="1">
                <a:solidFill>
                  <a:srgbClr val="103D52"/>
                </a:solidFill>
                <a:latin typeface="Congenial Black" panose="02000503040000020004" pitchFamily="2" charset="0"/>
              </a:rPr>
              <a:t>h</a:t>
            </a:r>
            <a:endParaRPr lang="cs-CZ" sz="3200" dirty="0">
              <a:solidFill>
                <a:srgbClr val="103D52"/>
              </a:solidFill>
              <a:latin typeface="Congenial Black" panose="02000503040000020004" pitchFamily="2" charset="0"/>
            </a:endParaRP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807BEE65-1495-FEAA-934D-5DCDDF4119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9211800"/>
              </p:ext>
            </p:extLst>
          </p:nvPr>
        </p:nvGraphicFramePr>
        <p:xfrm>
          <a:off x="2826759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Obdélník: se zakulacenými rohy 22">
            <a:hlinkClick r:id="rId7" action="ppaction://hlinksldjump"/>
            <a:extLst>
              <a:ext uri="{FF2B5EF4-FFF2-40B4-BE49-F238E27FC236}">
                <a16:creationId xmlns:a16="http://schemas.microsoft.com/office/drawing/2014/main" id="{5D2498CB-FAAF-C4AE-1122-FCFDF97C828A}"/>
              </a:ext>
            </a:extLst>
          </p:cNvPr>
          <p:cNvSpPr/>
          <p:nvPr/>
        </p:nvSpPr>
        <p:spPr>
          <a:xfrm>
            <a:off x="637564" y="961468"/>
            <a:ext cx="4504888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Bahnschrift SemiBold SemiConden" panose="020B0502040204020203" pitchFamily="34" charset="0"/>
              </a:rPr>
              <a:t>      Uhlíková stopa</a:t>
            </a:r>
          </a:p>
        </p:txBody>
      </p:sp>
      <p:pic>
        <p:nvPicPr>
          <p:cNvPr id="25" name="Grafický objekt 24" descr="Vesmírná krajina se souvislou výplní">
            <a:extLst>
              <a:ext uri="{FF2B5EF4-FFF2-40B4-BE49-F238E27FC236}">
                <a16:creationId xmlns:a16="http://schemas.microsoft.com/office/drawing/2014/main" id="{3234E17B-A15D-14A3-3637-09A435AD7E8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4229" y="1038602"/>
            <a:ext cx="793688" cy="793688"/>
          </a:xfrm>
          <a:prstGeom prst="rect">
            <a:avLst/>
          </a:prstGeom>
        </p:spPr>
      </p:pic>
      <p:sp>
        <p:nvSpPr>
          <p:cNvPr id="27" name="Obdélník: se zakulacenými rohy 26">
            <a:hlinkClick r:id="rId10" action="ppaction://hlinksldjump"/>
            <a:extLst>
              <a:ext uri="{FF2B5EF4-FFF2-40B4-BE49-F238E27FC236}">
                <a16:creationId xmlns:a16="http://schemas.microsoft.com/office/drawing/2014/main" id="{1E554F99-BD83-F2EC-1123-5F59FEEFBD3A}"/>
              </a:ext>
            </a:extLst>
          </p:cNvPr>
          <p:cNvSpPr/>
          <p:nvPr/>
        </p:nvSpPr>
        <p:spPr>
          <a:xfrm>
            <a:off x="6565783" y="961468"/>
            <a:ext cx="4661482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Bahnschrift SemiBold SemiConden" panose="020B0502040204020203" pitchFamily="34" charset="0"/>
              </a:rPr>
              <a:t>      Čistá energie</a:t>
            </a:r>
          </a:p>
        </p:txBody>
      </p:sp>
      <p:pic>
        <p:nvPicPr>
          <p:cNvPr id="29" name="Grafický objekt 28" descr="Nabíjení baterie se souvislou výplní">
            <a:extLst>
              <a:ext uri="{FF2B5EF4-FFF2-40B4-BE49-F238E27FC236}">
                <a16:creationId xmlns:a16="http://schemas.microsoft.com/office/drawing/2014/main" id="{745246B6-301B-070E-BD0C-2E8307AAE4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36029" y="995024"/>
            <a:ext cx="914400" cy="914400"/>
          </a:xfrm>
          <a:prstGeom prst="rect">
            <a:avLst/>
          </a:prstGeom>
        </p:spPr>
      </p:pic>
      <p:sp>
        <p:nvSpPr>
          <p:cNvPr id="30" name="Obdélník: se zakulacenými rohy 29">
            <a:hlinkClick r:id="rId13" action="ppaction://hlinksldjump"/>
            <a:extLst>
              <a:ext uri="{FF2B5EF4-FFF2-40B4-BE49-F238E27FC236}">
                <a16:creationId xmlns:a16="http://schemas.microsoft.com/office/drawing/2014/main" id="{A84EFC02-D030-6C89-9B97-6F09845D481E}"/>
              </a:ext>
            </a:extLst>
          </p:cNvPr>
          <p:cNvSpPr/>
          <p:nvPr/>
        </p:nvSpPr>
        <p:spPr>
          <a:xfrm>
            <a:off x="637564" y="2455735"/>
            <a:ext cx="4504888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Bahnschrift SemiBold SemiConden" panose="020B0502040204020203" pitchFamily="34" charset="0"/>
              </a:rPr>
              <a:t>     Elektromobilita</a:t>
            </a:r>
          </a:p>
        </p:txBody>
      </p:sp>
      <p:pic>
        <p:nvPicPr>
          <p:cNvPr id="32" name="Grafický objekt 31" descr="Elektromobil se souvislou výplní">
            <a:extLst>
              <a:ext uri="{FF2B5EF4-FFF2-40B4-BE49-F238E27FC236}">
                <a16:creationId xmlns:a16="http://schemas.microsoft.com/office/drawing/2014/main" id="{B354B84A-8536-283B-437A-5087D75D408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0041" y="2412997"/>
            <a:ext cx="914400" cy="914400"/>
          </a:xfrm>
          <a:prstGeom prst="rect">
            <a:avLst/>
          </a:prstGeom>
        </p:spPr>
      </p:pic>
      <p:sp>
        <p:nvSpPr>
          <p:cNvPr id="33" name="Obdélník: se zakulacenými rohy 32">
            <a:hlinkClick r:id="rId16" action="ppaction://hlinksldjump"/>
            <a:extLst>
              <a:ext uri="{FF2B5EF4-FFF2-40B4-BE49-F238E27FC236}">
                <a16:creationId xmlns:a16="http://schemas.microsoft.com/office/drawing/2014/main" id="{40DD7E0F-41AC-CCB6-E7A3-D2E710F45869}"/>
              </a:ext>
            </a:extLst>
          </p:cNvPr>
          <p:cNvSpPr/>
          <p:nvPr/>
        </p:nvSpPr>
        <p:spPr>
          <a:xfrm>
            <a:off x="6565783" y="2412997"/>
            <a:ext cx="4661482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Bahnschrift SemiBold SemiConden" panose="020B0502040204020203" pitchFamily="34" charset="0"/>
              </a:rPr>
              <a:t>     Osobní doprava</a:t>
            </a:r>
          </a:p>
        </p:txBody>
      </p:sp>
      <p:pic>
        <p:nvPicPr>
          <p:cNvPr id="35" name="Grafický objekt 34" descr="Auto se souvislou výplní">
            <a:extLst>
              <a:ext uri="{FF2B5EF4-FFF2-40B4-BE49-F238E27FC236}">
                <a16:creationId xmlns:a16="http://schemas.microsoft.com/office/drawing/2014/main" id="{940435A4-1D03-94EB-F40D-08341AA0C38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736028" y="2455735"/>
            <a:ext cx="914400" cy="914400"/>
          </a:xfrm>
          <a:prstGeom prst="rect">
            <a:avLst/>
          </a:prstGeom>
        </p:spPr>
      </p:pic>
      <p:sp>
        <p:nvSpPr>
          <p:cNvPr id="36" name="Obdélník: se zakulacenými rohy 35">
            <a:hlinkClick r:id="rId19" action="ppaction://hlinksldjump"/>
            <a:extLst>
              <a:ext uri="{FF2B5EF4-FFF2-40B4-BE49-F238E27FC236}">
                <a16:creationId xmlns:a16="http://schemas.microsoft.com/office/drawing/2014/main" id="{28C25883-22FD-3C37-9475-9457811B28A5}"/>
              </a:ext>
            </a:extLst>
          </p:cNvPr>
          <p:cNvSpPr/>
          <p:nvPr/>
        </p:nvSpPr>
        <p:spPr>
          <a:xfrm>
            <a:off x="559266" y="3908488"/>
            <a:ext cx="4661482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Bahnschrift SemiBold SemiConden" panose="020B0502040204020203" pitchFamily="34" charset="0"/>
              </a:rPr>
              <a:t>     Městská doprava</a:t>
            </a:r>
          </a:p>
        </p:txBody>
      </p:sp>
      <p:pic>
        <p:nvPicPr>
          <p:cNvPr id="38" name="Grafický objekt 37" descr="Autobus se souvislou výplní">
            <a:extLst>
              <a:ext uri="{FF2B5EF4-FFF2-40B4-BE49-F238E27FC236}">
                <a16:creationId xmlns:a16="http://schemas.microsoft.com/office/drawing/2014/main" id="{FEF44E9E-57C7-D121-9B48-95A3C375549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80041" y="3869729"/>
            <a:ext cx="914400" cy="914400"/>
          </a:xfrm>
          <a:prstGeom prst="rect">
            <a:avLst/>
          </a:prstGeom>
        </p:spPr>
      </p:pic>
      <p:sp>
        <p:nvSpPr>
          <p:cNvPr id="39" name="Obdélník: se zakulacenými rohy 38">
            <a:hlinkClick r:id="rId22" action="ppaction://hlinksldjump"/>
            <a:extLst>
              <a:ext uri="{FF2B5EF4-FFF2-40B4-BE49-F238E27FC236}">
                <a16:creationId xmlns:a16="http://schemas.microsoft.com/office/drawing/2014/main" id="{52ECE79E-E24F-DB6B-8C4E-54CE68DB1C7E}"/>
              </a:ext>
            </a:extLst>
          </p:cNvPr>
          <p:cNvSpPr/>
          <p:nvPr/>
        </p:nvSpPr>
        <p:spPr>
          <a:xfrm>
            <a:off x="6565783" y="3869729"/>
            <a:ext cx="4661482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Bahnschrift SemiBold SemiConden" panose="020B0502040204020203" pitchFamily="34" charset="0"/>
              </a:rPr>
              <a:t>Závěr</a:t>
            </a:r>
          </a:p>
        </p:txBody>
      </p:sp>
      <p:pic>
        <p:nvPicPr>
          <p:cNvPr id="41" name="Grafický objekt 40" descr="Odznak, zaškrtnutí se souvislou výplní">
            <a:extLst>
              <a:ext uri="{FF2B5EF4-FFF2-40B4-BE49-F238E27FC236}">
                <a16:creationId xmlns:a16="http://schemas.microsoft.com/office/drawing/2014/main" id="{D415E525-1A11-C485-D40A-1CE1F425580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736028" y="3869729"/>
            <a:ext cx="914400" cy="914400"/>
          </a:xfrm>
          <a:prstGeom prst="rect">
            <a:avLst/>
          </a:prstGeom>
        </p:spPr>
      </p:pic>
      <p:sp>
        <p:nvSpPr>
          <p:cNvPr id="42" name="Kruh: dutý 41">
            <a:extLst>
              <a:ext uri="{FF2B5EF4-FFF2-40B4-BE49-F238E27FC236}">
                <a16:creationId xmlns:a16="http://schemas.microsoft.com/office/drawing/2014/main" id="{4A27761F-1CC7-17B5-D99B-D53AAE429E57}"/>
              </a:ext>
            </a:extLst>
          </p:cNvPr>
          <p:cNvSpPr/>
          <p:nvPr/>
        </p:nvSpPr>
        <p:spPr>
          <a:xfrm>
            <a:off x="11707988" y="78051"/>
            <a:ext cx="330460" cy="33046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0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74"/>
    </mc:Choice>
    <mc:Fallback>
      <p:transition spd="slow" advTm="115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EAD54-D837-7CD1-00DD-5D7C9816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503" y="180567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Black" panose="02000503040000020004" pitchFamily="2" charset="0"/>
              </a:rPr>
              <a:t>Uhlíková stopa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504856-CED0-6B92-9472-F65ABEA6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3F4E107-0AE8-FAAB-A5C8-6B7B6D7E66A3}"/>
              </a:ext>
            </a:extLst>
          </p:cNvPr>
          <p:cNvCxnSpPr/>
          <p:nvPr/>
        </p:nvCxnSpPr>
        <p:spPr>
          <a:xfrm>
            <a:off x="1743342" y="0"/>
            <a:ext cx="0" cy="75801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>
            <a:extLst>
              <a:ext uri="{FF2B5EF4-FFF2-40B4-BE49-F238E27FC236}">
                <a16:creationId xmlns:a16="http://schemas.microsoft.com/office/drawing/2014/main" id="{67907F7D-A6DC-BD46-BC3D-A9BA021CE3D6}"/>
              </a:ext>
            </a:extLst>
          </p:cNvPr>
          <p:cNvSpPr/>
          <p:nvPr/>
        </p:nvSpPr>
        <p:spPr>
          <a:xfrm>
            <a:off x="1589518" y="1669115"/>
            <a:ext cx="307648" cy="313019"/>
          </a:xfrm>
          <a:prstGeom prst="ellipse">
            <a:avLst/>
          </a:prstGeom>
          <a:ln w="38100">
            <a:solidFill>
              <a:srgbClr val="0F3D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607ED4F-8DDE-1E8C-0DE0-9E450F34B592}"/>
              </a:ext>
            </a:extLst>
          </p:cNvPr>
          <p:cNvSpPr/>
          <p:nvPr/>
        </p:nvSpPr>
        <p:spPr>
          <a:xfrm>
            <a:off x="1580973" y="2764565"/>
            <a:ext cx="307648" cy="313019"/>
          </a:xfrm>
          <a:prstGeom prst="ellipse">
            <a:avLst/>
          </a:prstGeom>
          <a:ln w="28575">
            <a:solidFill>
              <a:srgbClr val="0F3D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69ED901C-9A99-1A39-B862-B8B01C0314FA}"/>
              </a:ext>
            </a:extLst>
          </p:cNvPr>
          <p:cNvSpPr/>
          <p:nvPr/>
        </p:nvSpPr>
        <p:spPr>
          <a:xfrm>
            <a:off x="1580973" y="3860015"/>
            <a:ext cx="307648" cy="313019"/>
          </a:xfrm>
          <a:prstGeom prst="ellipse">
            <a:avLst/>
          </a:prstGeom>
          <a:ln w="28575">
            <a:solidFill>
              <a:srgbClr val="0F3D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6CDD3655-94D4-FBB7-FF15-3DC2BCD856D0}"/>
              </a:ext>
            </a:extLst>
          </p:cNvPr>
          <p:cNvSpPr/>
          <p:nvPr/>
        </p:nvSpPr>
        <p:spPr>
          <a:xfrm>
            <a:off x="1589518" y="5139082"/>
            <a:ext cx="307648" cy="313019"/>
          </a:xfrm>
          <a:prstGeom prst="ellipse">
            <a:avLst/>
          </a:prstGeom>
          <a:ln w="28575">
            <a:solidFill>
              <a:srgbClr val="144B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B33F9B1-5909-6994-F033-ABEB18A743FB}"/>
              </a:ext>
            </a:extLst>
          </p:cNvPr>
          <p:cNvSpPr txBox="1"/>
          <p:nvPr/>
        </p:nvSpPr>
        <p:spPr>
          <a:xfrm>
            <a:off x="1914259" y="1561383"/>
            <a:ext cx="10175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Skleníkové plyny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BF1DDA86-CEBF-B15C-AC0B-CB06A6D63E04}"/>
              </a:ext>
            </a:extLst>
          </p:cNvPr>
          <p:cNvSpPr txBox="1"/>
          <p:nvPr/>
        </p:nvSpPr>
        <p:spPr>
          <a:xfrm>
            <a:off x="1914258" y="2636892"/>
            <a:ext cx="2281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CO</a:t>
            </a:r>
            <a:r>
              <a:rPr lang="cs-CZ" sz="32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2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C885AD6-2064-C82E-9F1B-F8450566F295}"/>
              </a:ext>
            </a:extLst>
          </p:cNvPr>
          <p:cNvSpPr txBox="1"/>
          <p:nvPr/>
        </p:nvSpPr>
        <p:spPr>
          <a:xfrm>
            <a:off x="1914258" y="3708906"/>
            <a:ext cx="3555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Přímá uhlíková stopa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14093792-410D-4982-073B-CE8D3ACD020D}"/>
              </a:ext>
            </a:extLst>
          </p:cNvPr>
          <p:cNvSpPr txBox="1"/>
          <p:nvPr/>
        </p:nvSpPr>
        <p:spPr>
          <a:xfrm>
            <a:off x="1914258" y="5003203"/>
            <a:ext cx="3555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Nepřímá uhlíková stopa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06D05F4A-BBA2-BD9D-33A2-C0B0C39C424F}"/>
              </a:ext>
            </a:extLst>
          </p:cNvPr>
          <p:cNvSpPr/>
          <p:nvPr/>
        </p:nvSpPr>
        <p:spPr>
          <a:xfrm>
            <a:off x="7585983" y="1889002"/>
            <a:ext cx="3406588" cy="3406588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Kruh: dutý 29">
            <a:extLst>
              <a:ext uri="{FF2B5EF4-FFF2-40B4-BE49-F238E27FC236}">
                <a16:creationId xmlns:a16="http://schemas.microsoft.com/office/drawing/2014/main" id="{41244715-63AA-1778-7D65-C8C8A8A8B871}"/>
              </a:ext>
            </a:extLst>
          </p:cNvPr>
          <p:cNvSpPr/>
          <p:nvPr/>
        </p:nvSpPr>
        <p:spPr>
          <a:xfrm>
            <a:off x="11665760" y="125314"/>
            <a:ext cx="330386" cy="33038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3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67"/>
    </mc:Choice>
    <mc:Fallback>
      <p:transition spd="slow" advTm="109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B7D75-40C3-E175-7F3A-96C0BBCEB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843" y="288213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Congenial Black" panose="02000503040000020004" pitchFamily="2" charset="0"/>
              </a:rPr>
              <a:t>Čistá energie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3F30E0C-0A70-82A6-BAE3-6DF3FBA57928}"/>
              </a:ext>
            </a:extLst>
          </p:cNvPr>
          <p:cNvCxnSpPr>
            <a:cxnSpLocks/>
          </p:cNvCxnSpPr>
          <p:nvPr/>
        </p:nvCxnSpPr>
        <p:spPr>
          <a:xfrm>
            <a:off x="2136449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8D45B6-D978-9220-A39D-81427DC4002F}"/>
              </a:ext>
            </a:extLst>
          </p:cNvPr>
          <p:cNvSpPr txBox="1"/>
          <p:nvPr/>
        </p:nvSpPr>
        <p:spPr>
          <a:xfrm>
            <a:off x="2300245" y="2285756"/>
            <a:ext cx="6905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obnovitelné a ekologické šetrné zdroje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91802860-0467-BF19-3834-3132305A703D}"/>
              </a:ext>
            </a:extLst>
          </p:cNvPr>
          <p:cNvSpPr/>
          <p:nvPr/>
        </p:nvSpPr>
        <p:spPr>
          <a:xfrm>
            <a:off x="1979600" y="2389607"/>
            <a:ext cx="318687" cy="348835"/>
          </a:xfrm>
          <a:prstGeom prst="ellipse">
            <a:avLst/>
          </a:prstGeom>
          <a:ln w="38100">
            <a:solidFill>
              <a:srgbClr val="0F3E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E4A42DD3-A306-910A-B2C3-FD1A940FC7D9}"/>
              </a:ext>
            </a:extLst>
          </p:cNvPr>
          <p:cNvSpPr/>
          <p:nvPr/>
        </p:nvSpPr>
        <p:spPr>
          <a:xfrm>
            <a:off x="1981558" y="3894918"/>
            <a:ext cx="318687" cy="348835"/>
          </a:xfrm>
          <a:prstGeom prst="ellipse">
            <a:avLst/>
          </a:prstGeom>
          <a:ln w="38100">
            <a:solidFill>
              <a:srgbClr val="0F3E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D814252F-A50C-696F-B24B-925715AC909F}"/>
              </a:ext>
            </a:extLst>
          </p:cNvPr>
          <p:cNvSpPr/>
          <p:nvPr/>
        </p:nvSpPr>
        <p:spPr>
          <a:xfrm>
            <a:off x="1972651" y="3146833"/>
            <a:ext cx="318687" cy="348835"/>
          </a:xfrm>
          <a:prstGeom prst="ellipse">
            <a:avLst/>
          </a:prstGeom>
          <a:ln w="38100">
            <a:solidFill>
              <a:srgbClr val="0F3E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18D11C3-C3C8-E94A-6EC1-C25C5214E51E}"/>
              </a:ext>
            </a:extLst>
          </p:cNvPr>
          <p:cNvSpPr txBox="1"/>
          <p:nvPr/>
        </p:nvSpPr>
        <p:spPr>
          <a:xfrm>
            <a:off x="2291337" y="3044930"/>
            <a:ext cx="4724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sluneční energie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061B693-777A-83D7-3EC6-B62AC3D076A0}"/>
              </a:ext>
            </a:extLst>
          </p:cNvPr>
          <p:cNvSpPr txBox="1"/>
          <p:nvPr/>
        </p:nvSpPr>
        <p:spPr>
          <a:xfrm>
            <a:off x="2300245" y="3721456"/>
            <a:ext cx="6905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větrná energie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A4CCAC45-C7E8-E4C5-CD0B-4DFF375259B2}"/>
              </a:ext>
            </a:extLst>
          </p:cNvPr>
          <p:cNvSpPr/>
          <p:nvPr/>
        </p:nvSpPr>
        <p:spPr>
          <a:xfrm>
            <a:off x="1981558" y="4677108"/>
            <a:ext cx="318687" cy="348835"/>
          </a:xfrm>
          <a:prstGeom prst="ellipse">
            <a:avLst/>
          </a:prstGeom>
          <a:ln w="38100">
            <a:solidFill>
              <a:srgbClr val="1348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B27EF98A-D808-CDEC-2753-49ACB1AB41CE}"/>
              </a:ext>
            </a:extLst>
          </p:cNvPr>
          <p:cNvSpPr txBox="1"/>
          <p:nvPr/>
        </p:nvSpPr>
        <p:spPr>
          <a:xfrm>
            <a:off x="2300245" y="4470649"/>
            <a:ext cx="6905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vodní energie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F5ADA623-9CDA-A1C4-9CC1-B07E30FCC2A4}"/>
              </a:ext>
            </a:extLst>
          </p:cNvPr>
          <p:cNvSpPr/>
          <p:nvPr/>
        </p:nvSpPr>
        <p:spPr>
          <a:xfrm>
            <a:off x="1972653" y="5391089"/>
            <a:ext cx="318687" cy="348835"/>
          </a:xfrm>
          <a:prstGeom prst="ellipse">
            <a:avLst/>
          </a:prstGeom>
          <a:ln w="38100">
            <a:solidFill>
              <a:srgbClr val="144D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8AD5714E-3A9F-69CF-CE84-A6EA625A300C}"/>
              </a:ext>
            </a:extLst>
          </p:cNvPr>
          <p:cNvSpPr txBox="1"/>
          <p:nvPr/>
        </p:nvSpPr>
        <p:spPr>
          <a:xfrm>
            <a:off x="2291338" y="5261092"/>
            <a:ext cx="6905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geotermální energie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9E758A46-D419-DA13-CB64-5413FB974D7E}"/>
              </a:ext>
            </a:extLst>
          </p:cNvPr>
          <p:cNvSpPr txBox="1"/>
          <p:nvPr/>
        </p:nvSpPr>
        <p:spPr>
          <a:xfrm>
            <a:off x="2291339" y="6046107"/>
            <a:ext cx="6905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biomasa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1670C698-A969-03F1-A4A9-D5A6D7E91BEB}"/>
              </a:ext>
            </a:extLst>
          </p:cNvPr>
          <p:cNvSpPr/>
          <p:nvPr/>
        </p:nvSpPr>
        <p:spPr>
          <a:xfrm>
            <a:off x="1972652" y="6155402"/>
            <a:ext cx="318687" cy="348835"/>
          </a:xfrm>
          <a:prstGeom prst="ellipse">
            <a:avLst/>
          </a:prstGeom>
          <a:ln w="38100">
            <a:solidFill>
              <a:srgbClr val="1653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2EC659E5-79F3-161C-8604-82A9638BA998}"/>
              </a:ext>
            </a:extLst>
          </p:cNvPr>
          <p:cNvSpPr/>
          <p:nvPr/>
        </p:nvSpPr>
        <p:spPr>
          <a:xfrm>
            <a:off x="1972650" y="1731237"/>
            <a:ext cx="318687" cy="348835"/>
          </a:xfrm>
          <a:prstGeom prst="ellipse">
            <a:avLst/>
          </a:prstGeom>
          <a:ln w="38100">
            <a:solidFill>
              <a:srgbClr val="0F3E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53B65C0B-0FDC-A34E-3A9E-E34F23F69612}"/>
              </a:ext>
            </a:extLst>
          </p:cNvPr>
          <p:cNvSpPr txBox="1"/>
          <p:nvPr/>
        </p:nvSpPr>
        <p:spPr>
          <a:xfrm>
            <a:off x="2300245" y="1605207"/>
            <a:ext cx="6905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oceánská energie 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77CE3D2E-5002-78B1-3E53-20C9E3D6FA0F}"/>
              </a:ext>
            </a:extLst>
          </p:cNvPr>
          <p:cNvSpPr/>
          <p:nvPr/>
        </p:nvSpPr>
        <p:spPr>
          <a:xfrm>
            <a:off x="8204695" y="3156986"/>
            <a:ext cx="3374119" cy="3310879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Kruh: dutý 34">
            <a:extLst>
              <a:ext uri="{FF2B5EF4-FFF2-40B4-BE49-F238E27FC236}">
                <a16:creationId xmlns:a16="http://schemas.microsoft.com/office/drawing/2014/main" id="{B728198C-1883-0CAA-DF02-BA3E21C9C63D}"/>
              </a:ext>
            </a:extLst>
          </p:cNvPr>
          <p:cNvSpPr/>
          <p:nvPr/>
        </p:nvSpPr>
        <p:spPr>
          <a:xfrm>
            <a:off x="11711941" y="132002"/>
            <a:ext cx="312422" cy="31242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91"/>
    </mc:Choice>
    <mc:Fallback>
      <p:transition spd="slow" advTm="105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2" grpId="0" animBg="1"/>
      <p:bldP spid="25" grpId="0" animBg="1"/>
      <p:bldP spid="30" grpId="0" animBg="1"/>
      <p:bldP spid="31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5A88E36-355C-30F4-2665-BBCA8F95D156}"/>
              </a:ext>
            </a:extLst>
          </p:cNvPr>
          <p:cNvSpPr txBox="1"/>
          <p:nvPr/>
        </p:nvSpPr>
        <p:spPr>
          <a:xfrm>
            <a:off x="3735198" y="419341"/>
            <a:ext cx="60946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cs-CZ" sz="4400" b="1" dirty="0">
                <a:solidFill>
                  <a:schemeClr val="tx2"/>
                </a:solidFill>
                <a:effectLst/>
                <a:latin typeface="Congenial Black" panose="02000503040000020004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Elektromobilita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3D7DEFA-0A7F-1EBF-F57F-C9686AAB31D7}"/>
              </a:ext>
            </a:extLst>
          </p:cNvPr>
          <p:cNvCxnSpPr/>
          <p:nvPr/>
        </p:nvCxnSpPr>
        <p:spPr>
          <a:xfrm>
            <a:off x="2449585" y="0"/>
            <a:ext cx="0" cy="69880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B993F0A-FB04-1E45-FE62-1F149109D1BC}"/>
              </a:ext>
            </a:extLst>
          </p:cNvPr>
          <p:cNvSpPr txBox="1"/>
          <p:nvPr/>
        </p:nvSpPr>
        <p:spPr>
          <a:xfrm>
            <a:off x="2661407" y="1716559"/>
            <a:ext cx="60946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elektrické dopravní prostředky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94B51AB-8C80-F8BD-5380-82B98218B39C}"/>
              </a:ext>
            </a:extLst>
          </p:cNvPr>
          <p:cNvSpPr txBox="1"/>
          <p:nvPr/>
        </p:nvSpPr>
        <p:spPr>
          <a:xfrm>
            <a:off x="2652319" y="2891597"/>
            <a:ext cx="647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snižování fosilních </a:t>
            </a:r>
            <a:r>
              <a:rPr lang="cs-CZ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paliv,emisí</a:t>
            </a:r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,</a:t>
            </a:r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CO</a:t>
            </a:r>
            <a:r>
              <a:rPr lang="cs-CZ" sz="32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2  </a:t>
            </a:r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76C671-6D28-DEEA-8A54-83F9712EAD31}"/>
              </a:ext>
            </a:extLst>
          </p:cNvPr>
          <p:cNvSpPr txBox="1"/>
          <p:nvPr/>
        </p:nvSpPr>
        <p:spPr>
          <a:xfrm>
            <a:off x="7471795" y="2884220"/>
            <a:ext cx="413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a dalších škodlivých plynů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CFD40A8-D2B9-282F-F688-1D5C74E76952}"/>
              </a:ext>
            </a:extLst>
          </p:cNvPr>
          <p:cNvSpPr txBox="1"/>
          <p:nvPr/>
        </p:nvSpPr>
        <p:spPr>
          <a:xfrm>
            <a:off x="2688671" y="4222847"/>
            <a:ext cx="2592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baterie</a:t>
            </a: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8456F19E-5820-C106-B26C-9580ABA750F8}"/>
              </a:ext>
            </a:extLst>
          </p:cNvPr>
          <p:cNvSpPr/>
          <p:nvPr/>
        </p:nvSpPr>
        <p:spPr>
          <a:xfrm>
            <a:off x="2233570" y="1837188"/>
            <a:ext cx="427837" cy="427837"/>
          </a:xfrm>
          <a:prstGeom prst="ellipse">
            <a:avLst/>
          </a:prstGeom>
          <a:ln w="38100">
            <a:solidFill>
              <a:srgbClr val="0F3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2E77FBDF-A551-F25F-22D7-B8231A66EA10}"/>
              </a:ext>
            </a:extLst>
          </p:cNvPr>
          <p:cNvSpPr/>
          <p:nvPr/>
        </p:nvSpPr>
        <p:spPr>
          <a:xfrm>
            <a:off x="2233570" y="4342748"/>
            <a:ext cx="427837" cy="427837"/>
          </a:xfrm>
          <a:prstGeom prst="ellipse">
            <a:avLst/>
          </a:prstGeom>
          <a:ln w="38100">
            <a:solidFill>
              <a:srgbClr val="114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865C05A8-9CFB-1CC2-B04F-C09EC7D3AD02}"/>
              </a:ext>
            </a:extLst>
          </p:cNvPr>
          <p:cNvSpPr/>
          <p:nvPr/>
        </p:nvSpPr>
        <p:spPr>
          <a:xfrm>
            <a:off x="2224482" y="3018511"/>
            <a:ext cx="427837" cy="427837"/>
          </a:xfrm>
          <a:prstGeom prst="ellipse">
            <a:avLst/>
          </a:prstGeom>
          <a:ln w="38100">
            <a:solidFill>
              <a:srgbClr val="0F3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65C5AD0-81B9-207F-C925-4CA9E68E384F}"/>
              </a:ext>
            </a:extLst>
          </p:cNvPr>
          <p:cNvSpPr/>
          <p:nvPr/>
        </p:nvSpPr>
        <p:spPr>
          <a:xfrm>
            <a:off x="8489578" y="3789892"/>
            <a:ext cx="2743195" cy="2749082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Kruh: dutý 23">
            <a:extLst>
              <a:ext uri="{FF2B5EF4-FFF2-40B4-BE49-F238E27FC236}">
                <a16:creationId xmlns:a16="http://schemas.microsoft.com/office/drawing/2014/main" id="{4A62DE42-8E95-F2F9-21D6-EC48B034C047}"/>
              </a:ext>
            </a:extLst>
          </p:cNvPr>
          <p:cNvSpPr/>
          <p:nvPr/>
        </p:nvSpPr>
        <p:spPr>
          <a:xfrm>
            <a:off x="11615708" y="94611"/>
            <a:ext cx="324730" cy="32473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6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03"/>
    </mc:Choice>
    <mc:Fallback>
      <p:transition spd="slow" advTm="111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4E749-8BE3-26FA-5662-9ABACAEF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9946" y="272846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Congenial Black" panose="02000503040000020004" pitchFamily="2" charset="0"/>
              </a:rPr>
              <a:t>Osobní doprava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DB9C799-039D-E688-4FC4-E4105DC858D6}"/>
              </a:ext>
            </a:extLst>
          </p:cNvPr>
          <p:cNvSpPr txBox="1"/>
          <p:nvPr/>
        </p:nvSpPr>
        <p:spPr>
          <a:xfrm>
            <a:off x="2181314" y="1999442"/>
            <a:ext cx="66870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elektrokola</a:t>
            </a:r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koloběžky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B105BFB-28E7-FB42-E3BE-DD8F3A7977C8}"/>
              </a:ext>
            </a:extLst>
          </p:cNvPr>
          <p:cNvSpPr txBox="1"/>
          <p:nvPr/>
        </p:nvSpPr>
        <p:spPr>
          <a:xfrm>
            <a:off x="2181314" y="2944638"/>
            <a:ext cx="66870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redukce emisí skleníkových plynů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5A765CF-1E81-8E14-ED4D-411F0AF9EB8F}"/>
              </a:ext>
            </a:extLst>
          </p:cNvPr>
          <p:cNvCxnSpPr>
            <a:cxnSpLocks/>
          </p:cNvCxnSpPr>
          <p:nvPr/>
        </p:nvCxnSpPr>
        <p:spPr>
          <a:xfrm>
            <a:off x="1855695" y="0"/>
            <a:ext cx="0" cy="712694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>
            <a:extLst>
              <a:ext uri="{FF2B5EF4-FFF2-40B4-BE49-F238E27FC236}">
                <a16:creationId xmlns:a16="http://schemas.microsoft.com/office/drawing/2014/main" id="{979F29F9-6C5C-848C-A76B-EA123987C4FC}"/>
              </a:ext>
            </a:extLst>
          </p:cNvPr>
          <p:cNvSpPr/>
          <p:nvPr/>
        </p:nvSpPr>
        <p:spPr>
          <a:xfrm>
            <a:off x="1586959" y="2071161"/>
            <a:ext cx="537472" cy="584774"/>
          </a:xfrm>
          <a:prstGeom prst="ellipse">
            <a:avLst/>
          </a:prstGeom>
          <a:ln w="57150">
            <a:solidFill>
              <a:srgbClr val="0F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66ED2BF5-7942-EC07-77A5-A908EF4AC1B2}"/>
              </a:ext>
            </a:extLst>
          </p:cNvPr>
          <p:cNvSpPr/>
          <p:nvPr/>
        </p:nvSpPr>
        <p:spPr>
          <a:xfrm>
            <a:off x="1586959" y="3004539"/>
            <a:ext cx="537472" cy="584774"/>
          </a:xfrm>
          <a:prstGeom prst="ellipse">
            <a:avLst/>
          </a:prstGeom>
          <a:ln w="57150">
            <a:solidFill>
              <a:srgbClr val="0F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FD04FFE7-C37F-61DF-DBBE-AC289C0C2BE0}"/>
              </a:ext>
            </a:extLst>
          </p:cNvPr>
          <p:cNvSpPr/>
          <p:nvPr/>
        </p:nvSpPr>
        <p:spPr>
          <a:xfrm>
            <a:off x="7689973" y="2830748"/>
            <a:ext cx="3628418" cy="3628418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Kruh: dutý 17">
            <a:extLst>
              <a:ext uri="{FF2B5EF4-FFF2-40B4-BE49-F238E27FC236}">
                <a16:creationId xmlns:a16="http://schemas.microsoft.com/office/drawing/2014/main" id="{ADC26479-98C0-7DEB-0FA3-945C43065C2E}"/>
              </a:ext>
            </a:extLst>
          </p:cNvPr>
          <p:cNvSpPr/>
          <p:nvPr/>
        </p:nvSpPr>
        <p:spPr>
          <a:xfrm>
            <a:off x="11614826" y="150520"/>
            <a:ext cx="335863" cy="33586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9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67"/>
    </mc:Choice>
    <mc:Fallback>
      <p:transition spd="slow" advTm="111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D8272C8-7DA8-3ED8-9AAB-B89FEEDED945}"/>
              </a:ext>
            </a:extLst>
          </p:cNvPr>
          <p:cNvSpPr txBox="1"/>
          <p:nvPr/>
        </p:nvSpPr>
        <p:spPr>
          <a:xfrm>
            <a:off x="4157088" y="357871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cs-CZ" sz="4400" b="1" dirty="0">
                <a:solidFill>
                  <a:schemeClr val="tx2"/>
                </a:solidFill>
                <a:effectLst/>
                <a:latin typeface="Congenial Black" panose="02000503040000020004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Městská doprava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A1F919D-4333-755E-0914-2A308E099201}"/>
              </a:ext>
            </a:extLst>
          </p:cNvPr>
          <p:cNvCxnSpPr/>
          <p:nvPr/>
        </p:nvCxnSpPr>
        <p:spPr>
          <a:xfrm>
            <a:off x="2528047" y="0"/>
            <a:ext cx="0" cy="69207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D1DC7BA4-A415-2B63-87C3-B7AA1E85A4E2}"/>
              </a:ext>
            </a:extLst>
          </p:cNvPr>
          <p:cNvSpPr txBox="1"/>
          <p:nvPr/>
        </p:nvSpPr>
        <p:spPr>
          <a:xfrm>
            <a:off x="2779060" y="1621722"/>
            <a:ext cx="51815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snižování emisí a vytváření udržitelnějších dopravních systémů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B740CC16-9B49-52F9-E2E1-DDA8E5308A6F}"/>
              </a:ext>
            </a:extLst>
          </p:cNvPr>
          <p:cNvSpPr/>
          <p:nvPr/>
        </p:nvSpPr>
        <p:spPr>
          <a:xfrm>
            <a:off x="2290482" y="1748117"/>
            <a:ext cx="475129" cy="475129"/>
          </a:xfrm>
          <a:prstGeom prst="ellipse">
            <a:avLst/>
          </a:prstGeom>
          <a:ln w="57150">
            <a:solidFill>
              <a:srgbClr val="104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AEDB0E47-4294-25BC-1BDD-0964AB1062F8}"/>
              </a:ext>
            </a:extLst>
          </p:cNvPr>
          <p:cNvSpPr/>
          <p:nvPr/>
        </p:nvSpPr>
        <p:spPr>
          <a:xfrm>
            <a:off x="2303931" y="3003175"/>
            <a:ext cx="475129" cy="475129"/>
          </a:xfrm>
          <a:prstGeom prst="ellipse">
            <a:avLst/>
          </a:prstGeom>
          <a:ln w="57150">
            <a:solidFill>
              <a:srgbClr val="104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54672D6-AF08-CD09-5008-57D0F26BE604}"/>
              </a:ext>
            </a:extLst>
          </p:cNvPr>
          <p:cNvSpPr txBox="1"/>
          <p:nvPr/>
        </p:nvSpPr>
        <p:spPr>
          <a:xfrm>
            <a:off x="2779060" y="294835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trolejbusy,</a:t>
            </a:r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tramvaje a</a:t>
            </a:r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elektrobusy</a:t>
            </a:r>
            <a:endParaRPr lang="cs-CZ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E97EFECF-061B-0CCB-D4F6-7BC5A9B9EBEA}"/>
              </a:ext>
            </a:extLst>
          </p:cNvPr>
          <p:cNvSpPr/>
          <p:nvPr/>
        </p:nvSpPr>
        <p:spPr>
          <a:xfrm>
            <a:off x="8086165" y="3164541"/>
            <a:ext cx="3469341" cy="3469341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Kruh: dutý 14">
            <a:extLst>
              <a:ext uri="{FF2B5EF4-FFF2-40B4-BE49-F238E27FC236}">
                <a16:creationId xmlns:a16="http://schemas.microsoft.com/office/drawing/2014/main" id="{BA1CCA22-A690-9422-36F1-BDC32B812BE6}"/>
              </a:ext>
            </a:extLst>
          </p:cNvPr>
          <p:cNvSpPr/>
          <p:nvPr/>
        </p:nvSpPr>
        <p:spPr>
          <a:xfrm>
            <a:off x="11555506" y="187541"/>
            <a:ext cx="340659" cy="34065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0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27"/>
    </mc:Choice>
    <mc:Fallback>
      <p:transition spd="slow" advTm="10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8F137-5767-BE21-1A97-650A0DC3E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188" y="-9422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2"/>
                </a:solidFill>
                <a:latin typeface="Congenial Black" panose="02000503040000020004" pitchFamily="2" charset="0"/>
              </a:rPr>
              <a:t>Závěr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25809EB-23F8-A5F8-A345-56EB9C0F22D2}"/>
              </a:ext>
            </a:extLst>
          </p:cNvPr>
          <p:cNvSpPr txBox="1"/>
          <p:nvPr/>
        </p:nvSpPr>
        <p:spPr>
          <a:xfrm>
            <a:off x="1792941" y="1361909"/>
            <a:ext cx="60960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elektromobilita přináší několik výhod:</a:t>
            </a:r>
          </a:p>
          <a:p>
            <a:pPr marL="514350" indent="-514350">
              <a:buAutoNum type="arabicParenR"/>
            </a:pPr>
            <a:r>
              <a:rPr lang="cs-CZ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snížení emisí</a:t>
            </a:r>
          </a:p>
          <a:p>
            <a:pPr marL="514350" indent="-514350">
              <a:buAutoNum type="arabicParenR" startAt="2"/>
            </a:pPr>
            <a:r>
              <a:rPr lang="cs-CZ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</a:t>
            </a:r>
            <a:r>
              <a:rPr lang="cs-CZ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fektivita a nízké náklady na provoz</a:t>
            </a:r>
          </a:p>
          <a:p>
            <a:pPr marL="514350" indent="-514350">
              <a:buAutoNum type="arabicParenR" startAt="2"/>
            </a:pPr>
            <a:r>
              <a:rPr lang="cs-CZ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z</a:t>
            </a:r>
            <a:r>
              <a:rPr lang="cs-CZ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lepšení kvality života</a:t>
            </a:r>
            <a:r>
              <a:rPr lang="cs-CZ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</a:t>
            </a:r>
            <a:endParaRPr lang="cs-CZ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72B2F6B-B5C8-A053-F7D6-B41ECC944201}"/>
              </a:ext>
            </a:extLst>
          </p:cNvPr>
          <p:cNvCxnSpPr>
            <a:cxnSpLocks/>
          </p:cNvCxnSpPr>
          <p:nvPr/>
        </p:nvCxnSpPr>
        <p:spPr>
          <a:xfrm>
            <a:off x="1470212" y="0"/>
            <a:ext cx="0" cy="694764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>
            <a:extLst>
              <a:ext uri="{FF2B5EF4-FFF2-40B4-BE49-F238E27FC236}">
                <a16:creationId xmlns:a16="http://schemas.microsoft.com/office/drawing/2014/main" id="{E3301D3D-EE56-7CBC-4186-00DBFE24ED71}"/>
              </a:ext>
            </a:extLst>
          </p:cNvPr>
          <p:cNvSpPr/>
          <p:nvPr/>
        </p:nvSpPr>
        <p:spPr>
          <a:xfrm>
            <a:off x="1214717" y="1389529"/>
            <a:ext cx="510989" cy="510989"/>
          </a:xfrm>
          <a:prstGeom prst="ellipse">
            <a:avLst/>
          </a:prstGeom>
          <a:ln w="76200">
            <a:solidFill>
              <a:srgbClr val="0F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FC184E02-696F-C400-95C3-317CCB7B9C2D}"/>
              </a:ext>
            </a:extLst>
          </p:cNvPr>
          <p:cNvSpPr/>
          <p:nvPr/>
        </p:nvSpPr>
        <p:spPr>
          <a:xfrm>
            <a:off x="1214716" y="3657599"/>
            <a:ext cx="510989" cy="510989"/>
          </a:xfrm>
          <a:prstGeom prst="ellipse">
            <a:avLst/>
          </a:prstGeom>
          <a:ln w="76200">
            <a:solidFill>
              <a:srgbClr val="0F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8F51900-ED47-BDFF-A2BF-3A0C19912F7A}"/>
              </a:ext>
            </a:extLst>
          </p:cNvPr>
          <p:cNvSpPr txBox="1"/>
          <p:nvPr/>
        </p:nvSpPr>
        <p:spPr>
          <a:xfrm>
            <a:off x="1792941" y="3657599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klíčová role v budoucnosti udržitelné dopravy </a:t>
            </a:r>
            <a:endParaRPr lang="cs-CZ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F383CB92-285E-421D-61CD-FE103DEF750F}"/>
              </a:ext>
            </a:extLst>
          </p:cNvPr>
          <p:cNvSpPr/>
          <p:nvPr/>
        </p:nvSpPr>
        <p:spPr>
          <a:xfrm>
            <a:off x="1214715" y="4957482"/>
            <a:ext cx="510989" cy="510989"/>
          </a:xfrm>
          <a:prstGeom prst="ellipse">
            <a:avLst/>
          </a:prstGeom>
          <a:ln w="76200">
            <a:solidFill>
              <a:srgbClr val="124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3EC55D2-D300-7DF8-9463-28C5828CB4A4}"/>
              </a:ext>
            </a:extLst>
          </p:cNvPr>
          <p:cNvSpPr txBox="1"/>
          <p:nvPr/>
        </p:nvSpPr>
        <p:spPr>
          <a:xfrm>
            <a:off x="1792941" y="4847366"/>
            <a:ext cx="5423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přispívají k ochraně životního prostředí</a:t>
            </a:r>
            <a:endParaRPr lang="cs-CZ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242A09E-0B35-3331-753C-1E9F6E10ED5F}"/>
              </a:ext>
            </a:extLst>
          </p:cNvPr>
          <p:cNvSpPr txBox="1"/>
          <p:nvPr/>
        </p:nvSpPr>
        <p:spPr>
          <a:xfrm>
            <a:off x="8323730" y="5935944"/>
            <a:ext cx="430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Děkuji za pozornost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6139180E-7CA1-9EEF-D97B-2E8A2AFF3760}"/>
              </a:ext>
            </a:extLst>
          </p:cNvPr>
          <p:cNvSpPr/>
          <p:nvPr/>
        </p:nvSpPr>
        <p:spPr>
          <a:xfrm>
            <a:off x="8323730" y="264459"/>
            <a:ext cx="3272117" cy="3272117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Kruh: dutý 15">
            <a:extLst>
              <a:ext uri="{FF2B5EF4-FFF2-40B4-BE49-F238E27FC236}">
                <a16:creationId xmlns:a16="http://schemas.microsoft.com/office/drawing/2014/main" id="{FCEFFC71-64CE-766B-0230-BF6EFF359159}"/>
              </a:ext>
            </a:extLst>
          </p:cNvPr>
          <p:cNvSpPr/>
          <p:nvPr/>
        </p:nvSpPr>
        <p:spPr>
          <a:xfrm>
            <a:off x="11640670" y="107576"/>
            <a:ext cx="313765" cy="313765"/>
          </a:xfrm>
          <a:prstGeom prst="donut">
            <a:avLst>
              <a:gd name="adj" fmla="val 2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67"/>
    </mc:Choice>
    <mc:Fallback>
      <p:transition spd="slow" advTm="11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6" grpId="0" animBg="1"/>
    </p:bldLst>
  </p:timing>
</p:sld>
</file>

<file path=ppt/theme/theme1.xml><?xml version="1.0" encoding="utf-8"?>
<a:theme xmlns:a="http://schemas.openxmlformats.org/drawingml/2006/main" name="Hloubka">
  <a:themeElements>
    <a:clrScheme name="Hlou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loubka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lou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TM04033923[[fn=Hloubka]]</Template>
  <TotalTime>194</TotalTime>
  <Words>123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Bahnschrift SemiBold Condensed</vt:lpstr>
      <vt:lpstr>Bahnschrift SemiBold SemiConden</vt:lpstr>
      <vt:lpstr>Calibri</vt:lpstr>
      <vt:lpstr>Congenial Black</vt:lpstr>
      <vt:lpstr>Corbel</vt:lpstr>
      <vt:lpstr>Hloubka</vt:lpstr>
      <vt:lpstr>Prezentace aplikace PowerPoint</vt:lpstr>
      <vt:lpstr>Prezentace aplikace PowerPoint</vt:lpstr>
      <vt:lpstr>Uhlíková stopa</vt:lpstr>
      <vt:lpstr>Čistá energie</vt:lpstr>
      <vt:lpstr>Prezentace aplikace PowerPoint</vt:lpstr>
      <vt:lpstr>Osobní doprava</vt:lpstr>
      <vt:lpstr>Prezentace aplikace PowerPoint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učebna C316_01</dc:creator>
  <cp:lastModifiedBy>učebna C316_01</cp:lastModifiedBy>
  <cp:revision>8</cp:revision>
  <dcterms:created xsi:type="dcterms:W3CDTF">2023-11-29T07:44:39Z</dcterms:created>
  <dcterms:modified xsi:type="dcterms:W3CDTF">2023-11-29T10:59:13Z</dcterms:modified>
</cp:coreProperties>
</file>