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F91"/>
    <a:srgbClr val="CBC981"/>
    <a:srgbClr val="1E232A"/>
    <a:srgbClr val="DBCCAD"/>
    <a:srgbClr val="272901"/>
    <a:srgbClr val="141F0B"/>
    <a:srgbClr val="EBCF97"/>
    <a:srgbClr val="1C1F0B"/>
    <a:srgbClr val="A7826D"/>
    <a:srgbClr val="1F1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341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D311FF-A155-A9AD-F5FB-4F65212D2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061A055-28EB-2FBD-9A66-CD70C7D69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433F84-81E4-BEB2-5862-C49578C18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DDBC-5A6C-4AA9-9228-DEE4381C36C8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0FA309-C783-8D2B-C476-8D036FA1C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2539A2-64F3-A7C5-0213-3213B2B3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DEC9-FF57-4156-A621-710632F74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21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7F45A-2D81-7501-EF38-DF0D10750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5C426C7-B9DC-4A90-87DF-90D41257F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75C6F6-A3B4-19CE-66A8-6A0AA593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DDBC-5A6C-4AA9-9228-DEE4381C36C8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0C1541-13D5-F118-F035-F1F940CB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245F68-879E-22E3-0EF0-90ED62990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DEC9-FF57-4156-A621-710632F74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22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0417F76-FC58-FA2F-B44B-ECFE78C4EE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F11A8D1-BD67-2F10-60D9-9F4C4BDF7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F0125D-5D60-A836-0A99-907D82735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DDBC-5A6C-4AA9-9228-DEE4381C36C8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D639AB-B79A-1D5C-7E95-3169AE48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EBFBC4-028B-78F0-48DF-CFA38201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DEC9-FF57-4156-A621-710632F74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1E71CD-32DF-FD49-4867-F5EA476FD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72A8B3-CCB6-C298-1029-79B3DD6DD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670343-3DF8-9B68-B906-81DCDA670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DDBC-5A6C-4AA9-9228-DEE4381C36C8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D7DA72-A638-195E-CEE6-3DBA08550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1F292E-B97E-CD21-7E1C-366DC860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DEC9-FF57-4156-A621-710632F74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77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D7F698-BDB2-6D48-AFB0-25CDF086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574F381-3923-D836-A29E-E51EA6A95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E98419-64A9-55B7-BE3D-DE0E82EA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DDBC-5A6C-4AA9-9228-DEE4381C36C8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7227F7-E3A4-F932-6C82-933EA9AF4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F3933A-1194-79BE-84A1-D9958487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DEC9-FF57-4156-A621-710632F74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55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7A85E-CD40-9207-B43D-6DB05D57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DA9BA9-3B31-EAAB-ECE7-1D1CD7502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0F962A7-AC27-C1F0-F999-95E762A08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1443E12-52DF-359B-AE61-F1D9F7E35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DDBC-5A6C-4AA9-9228-DEE4381C36C8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8C683C-2572-2086-F7F0-92F2DC244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1F2BC9-F3A6-8944-FC90-9DAF3E25A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DEC9-FF57-4156-A621-710632F74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88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4169BA-5AA9-EDDD-1D19-15111F088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A85F00-BEF2-CE42-2D5B-230FCCF0A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EDA880-0FE0-3787-0EE8-1CD3A88EA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C7321CF-6FC0-F9CD-6C7A-5637E4F6D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400EAC0-CE50-AAAE-87A9-86C195DD3E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DFB7530-B39B-74F3-9FFB-D42E195E8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DDBC-5A6C-4AA9-9228-DEE4381C36C8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82F434F-77F1-E5FD-FFA7-FA9CB166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2A6FF45-A781-EA68-55C5-7E30AA70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DEC9-FF57-4156-A621-710632F74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83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EB6DAB-3A4D-AE3E-08E6-EF2A1E90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1A3654D-5C45-D870-854A-C053EEB85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DDBC-5A6C-4AA9-9228-DEE4381C36C8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0D399AE-20DB-D02C-F92B-D698E393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59541C6-A385-D1CA-2150-C869CAAB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DEC9-FF57-4156-A621-710632F74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0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C5529E7-4513-1FDC-06E2-7D5AA97A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DDBC-5A6C-4AA9-9228-DEE4381C36C8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27867D6-2BD5-E595-564F-930221EE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A7A395C-09C9-7761-495F-DF0EF7A6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DEC9-FF57-4156-A621-710632F74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77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A571F-B33F-61C9-48BF-3ED820EF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56E2CB-F2A6-1C3A-E143-9E3630120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42064E9-2A89-D421-5A4E-4069DEEDD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87D35-D6E3-DAE9-29DF-DBAA0FE9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DDBC-5A6C-4AA9-9228-DEE4381C36C8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A1A1ED-F7DA-B1FF-B7CA-97AF320B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264913-9257-F6C9-153D-B1C7BBD8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DEC9-FF57-4156-A621-710632F74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6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A46A6C-4DE0-C8FC-69D5-6A779E47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59E97D4-7C6C-D9B9-B6B8-7F19BB4BBD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3973E5F-915B-782C-B6D2-27CFF4AEC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0D9666-5108-7474-C11F-EDD8F9D7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DDBC-5A6C-4AA9-9228-DEE4381C36C8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12D467-3569-97BC-7829-D013AFFC5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448235-CA2F-0244-17DF-46144997A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DEC9-FF57-4156-A621-710632F74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06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D006B4A-5B82-D828-DA27-1D2D3E016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759C46-D296-4433-BD8C-995527FAB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10FA17-97D8-0B03-866A-255EEC7CF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2DDBC-5A6C-4AA9-9228-DEE4381C36C8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EC1138-24B0-E030-CEB4-10BA0705F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19C80D-AB6B-2AAF-99C2-4E264A571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1DEC9-FF57-4156-A621-710632F745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2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xiomspace.com/" TargetMode="External"/><Relationship Id="rId13" Type="http://schemas.openxmlformats.org/officeDocument/2006/relationships/hyperlink" Target="https://www.flickr.com/photos/nasa2explore/albums/" TargetMode="External"/><Relationship Id="rId3" Type="http://schemas.openxmlformats.org/officeDocument/2006/relationships/image" Target="../media/image7.jpg"/><Relationship Id="rId7" Type="http://schemas.openxmlformats.org/officeDocument/2006/relationships/hyperlink" Target="https://www.spacex.com/" TargetMode="External"/><Relationship Id="rId12" Type="http://schemas.openxmlformats.org/officeDocument/2006/relationships/hyperlink" Target="https://www.nasa.gov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Space_tourism" TargetMode="External"/><Relationship Id="rId11" Type="http://schemas.openxmlformats.org/officeDocument/2006/relationships/hyperlink" Target="https://en.wikipedia.org/wiki/Haven-1" TargetMode="External"/><Relationship Id="rId5" Type="http://schemas.openxmlformats.org/officeDocument/2006/relationships/hyperlink" Target="https://en.wikipedia.org/wiki/Dennis_Tito" TargetMode="External"/><Relationship Id="rId10" Type="http://schemas.openxmlformats.org/officeDocument/2006/relationships/hyperlink" Target="https://en.wikipedia.org/wiki/Orbital_Reef" TargetMode="External"/><Relationship Id="rId4" Type="http://schemas.openxmlformats.org/officeDocument/2006/relationships/hyperlink" Target="https://en.wikipedia.org/wiki/Christa_McAuliffe" TargetMode="External"/><Relationship Id="rId9" Type="http://schemas.openxmlformats.org/officeDocument/2006/relationships/hyperlink" Target="https://en.wikipedia.org/wiki/Axiom_Orbital_Segment" TargetMode="External"/><Relationship Id="rId14" Type="http://schemas.openxmlformats.org/officeDocument/2006/relationships/hyperlink" Target="https://www.flickr.com/photos/europeanspaceagenc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005762AA-60E2-8CEA-C7FB-07078126D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90701" y="152400"/>
            <a:ext cx="12643312" cy="842681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162DA29-4956-F43D-0904-F5BDC2250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143101" y="0"/>
            <a:ext cx="12643312" cy="842681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93A5831-1C00-1CBB-9BF5-2459699D94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6"/>
          <a:stretch/>
        </p:blipFill>
        <p:spPr>
          <a:xfrm>
            <a:off x="4729017" y="-434582"/>
            <a:ext cx="8081467" cy="8725419"/>
          </a:xfrm>
          <a:prstGeom prst="rect">
            <a:avLst/>
          </a:prstGeom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818D61F6-49CF-E374-B018-2EC6A93FB640}"/>
              </a:ext>
            </a:extLst>
          </p:cNvPr>
          <p:cNvSpPr/>
          <p:nvPr/>
        </p:nvSpPr>
        <p:spPr>
          <a:xfrm>
            <a:off x="-3540043" y="-2348346"/>
            <a:ext cx="10390911" cy="11554691"/>
          </a:xfrm>
          <a:prstGeom prst="ellipse">
            <a:avLst/>
          </a:prstGeom>
          <a:solidFill>
            <a:srgbClr val="1E232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20D387-2D0C-AC59-A0A8-E52DFEB20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009" y="1251655"/>
            <a:ext cx="5616167" cy="1744803"/>
          </a:xfrm>
        </p:spPr>
        <p:txBody>
          <a:bodyPr/>
          <a:lstStyle/>
          <a:p>
            <a:pPr algn="l"/>
            <a:r>
              <a:rPr lang="cs-CZ" dirty="0">
                <a:solidFill>
                  <a:srgbClr val="F1DF91"/>
                </a:solidFill>
                <a:latin typeface="Bahnschrift SemiBold" panose="020B0502040204020203" pitchFamily="34" charset="0"/>
              </a:rPr>
              <a:t>VESMÍRNÁ</a:t>
            </a:r>
            <a:br>
              <a:rPr lang="cs-CZ" dirty="0">
                <a:solidFill>
                  <a:srgbClr val="F1DF91"/>
                </a:solidFill>
                <a:latin typeface="Bahnschrift SemiBold" panose="020B0502040204020203" pitchFamily="34" charset="0"/>
              </a:rPr>
            </a:br>
            <a:r>
              <a:rPr lang="cs-CZ" dirty="0">
                <a:solidFill>
                  <a:srgbClr val="F1DF91"/>
                </a:solidFill>
                <a:latin typeface="Bahnschrift SemiBold" panose="020B0502040204020203" pitchFamily="34" charset="0"/>
              </a:rPr>
              <a:t>TURISTIKA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77732B3-39F2-7DFE-F00A-D56EB1154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009" y="3190713"/>
            <a:ext cx="2731129" cy="848251"/>
          </a:xfrm>
        </p:spPr>
        <p:txBody>
          <a:bodyPr>
            <a:normAutofit lnSpcReduction="10000"/>
          </a:bodyPr>
          <a:lstStyle/>
          <a:p>
            <a:pPr algn="l"/>
            <a:r>
              <a:rPr lang="cs-CZ" dirty="0">
                <a:solidFill>
                  <a:srgbClr val="AFA665"/>
                </a:solidFill>
                <a:latin typeface="Bahnschrift SemiBold" panose="020B0502040204020203" pitchFamily="34" charset="0"/>
              </a:rPr>
              <a:t>Zuzana Korbelová</a:t>
            </a:r>
          </a:p>
          <a:p>
            <a:pPr algn="l"/>
            <a:r>
              <a:rPr lang="cs-CZ" dirty="0" err="1">
                <a:solidFill>
                  <a:srgbClr val="AFA665"/>
                </a:solidFill>
                <a:latin typeface="Bahnschrift SemiBold" panose="020B0502040204020203" pitchFamily="34" charset="0"/>
              </a:rPr>
              <a:t>Zš</a:t>
            </a:r>
            <a:r>
              <a:rPr lang="cs-CZ" dirty="0">
                <a:solidFill>
                  <a:srgbClr val="AFA665"/>
                </a:solidFill>
                <a:latin typeface="Bahnschrift SemiBold" panose="020B0502040204020203" pitchFamily="34" charset="0"/>
              </a:rPr>
              <a:t> </a:t>
            </a:r>
            <a:r>
              <a:rPr lang="cs-CZ" dirty="0" err="1">
                <a:solidFill>
                  <a:srgbClr val="AFA665"/>
                </a:solidFill>
                <a:latin typeface="Bahnschrift SemiBold" panose="020B0502040204020203" pitchFamily="34" charset="0"/>
              </a:rPr>
              <a:t>Svítkov</a:t>
            </a:r>
            <a:r>
              <a:rPr lang="cs-CZ" dirty="0">
                <a:solidFill>
                  <a:srgbClr val="AFA665"/>
                </a:solidFill>
                <a:latin typeface="Bahnschrift SemiBold" panose="020B0502040204020203" pitchFamily="34" charset="0"/>
              </a:rPr>
              <a:t> 9.B</a:t>
            </a:r>
          </a:p>
        </p:txBody>
      </p:sp>
    </p:spTree>
    <p:extLst>
      <p:ext uri="{BB962C8B-B14F-4D97-AF65-F5344CB8AC3E}">
        <p14:creationId xmlns:p14="http://schemas.microsoft.com/office/powerpoint/2010/main" val="2941055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7B48E5DB-37F3-03DB-8BCF-7B7AEB292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10691" y="-434582"/>
            <a:ext cx="15221176" cy="872541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0C4783D-D348-D71A-E614-3D218AAD3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143101" y="0"/>
            <a:ext cx="12643312" cy="8426816"/>
          </a:xfrm>
          <a:prstGeom prst="rect">
            <a:avLst/>
          </a:prstGeom>
        </p:spPr>
      </p:pic>
      <p:pic>
        <p:nvPicPr>
          <p:cNvPr id="13" name="Obrázek 12" descr="Obsah obrázku obloha, venku, mrak, přeprava&#10;&#10;Popis byl vytvořen automaticky">
            <a:extLst>
              <a:ext uri="{FF2B5EF4-FFF2-40B4-BE49-F238E27FC236}">
                <a16:creationId xmlns:a16="http://schemas.microsoft.com/office/drawing/2014/main" id="{5A360376-DF16-ADFC-41EE-845A9BEDD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9374" y="-201574"/>
            <a:ext cx="10894381" cy="7261148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F6229C5F-AD8D-7CA0-F5FC-F1FA7E90FC79}"/>
              </a:ext>
            </a:extLst>
          </p:cNvPr>
          <p:cNvSpPr/>
          <p:nvPr/>
        </p:nvSpPr>
        <p:spPr>
          <a:xfrm>
            <a:off x="3943924" y="-2733963"/>
            <a:ext cx="10390911" cy="11554691"/>
          </a:xfrm>
          <a:prstGeom prst="ellipse">
            <a:avLst/>
          </a:prstGeom>
          <a:solidFill>
            <a:srgbClr val="1E232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22EEA9-1DA7-A79D-96C6-796B7F8E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471" y="426170"/>
            <a:ext cx="7356765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1DF91"/>
                </a:solidFill>
                <a:latin typeface="Bahnschrift SemiBold" panose="020B0502040204020203" pitchFamily="34" charset="0"/>
              </a:rPr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6F6025-2AB7-59BC-B581-EA6BB29B4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0471" y="175173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AFA665"/>
                </a:solidFill>
                <a:latin typeface="Bahnschrift SemiBold" panose="020B0502040204020203" pitchFamily="34" charset="0"/>
              </a:rPr>
              <a:t>UČITELKA VE VESMÍRU</a:t>
            </a:r>
          </a:p>
          <a:p>
            <a:pPr marL="0" indent="0">
              <a:buNone/>
            </a:pPr>
            <a:endParaRPr lang="cs-CZ" dirty="0">
              <a:solidFill>
                <a:srgbClr val="AFA665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AFA665"/>
                </a:solidFill>
                <a:latin typeface="Bahnschrift SemiBold" panose="020B0502040204020203" pitchFamily="34" charset="0"/>
              </a:rPr>
              <a:t>PRVNÍ ÚSPĚŠNÝ LET</a:t>
            </a:r>
          </a:p>
          <a:p>
            <a:pPr marL="0" indent="0">
              <a:buNone/>
            </a:pPr>
            <a:endParaRPr lang="cs-CZ" dirty="0">
              <a:solidFill>
                <a:srgbClr val="AFA665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AFA665"/>
                </a:solidFill>
                <a:latin typeface="Bahnschrift SemiBold" panose="020B0502040204020203" pitchFamily="34" charset="0"/>
              </a:rPr>
              <a:t>NATÁČĚNÍ FILMU</a:t>
            </a:r>
          </a:p>
          <a:p>
            <a:pPr marL="0" indent="0">
              <a:buNone/>
            </a:pPr>
            <a:endParaRPr lang="cs-CZ" dirty="0">
              <a:solidFill>
                <a:srgbClr val="AFA665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AFA665"/>
                </a:solidFill>
                <a:latin typeface="Bahnschrift SemiBold" panose="020B0502040204020203" pitchFamily="34" charset="0"/>
              </a:rPr>
              <a:t>KONEČNĚ TURISTI</a:t>
            </a:r>
          </a:p>
          <a:p>
            <a:pPr marL="0" indent="0">
              <a:buNone/>
            </a:pPr>
            <a:endParaRPr lang="cs-CZ" dirty="0">
              <a:solidFill>
                <a:srgbClr val="AFA665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AFA665"/>
                </a:solidFill>
                <a:latin typeface="Bahnschrift SemiBold" panose="020B0502040204020203" pitchFamily="34" charset="0"/>
              </a:rPr>
              <a:t>BUDOUCNOST</a:t>
            </a:r>
          </a:p>
          <a:p>
            <a:pPr marL="0" indent="0">
              <a:buNone/>
            </a:pPr>
            <a:endParaRPr lang="cs-CZ" sz="3200" dirty="0">
              <a:solidFill>
                <a:srgbClr val="AFA665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endParaRPr lang="cs-CZ" sz="3200" dirty="0">
              <a:solidFill>
                <a:srgbClr val="AFA665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endParaRPr lang="cs-CZ" sz="3200" dirty="0">
              <a:solidFill>
                <a:srgbClr val="AFA665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3652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19A55C1B-8AD7-CA9D-FDAD-E0E9F4D26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6790" y="0"/>
            <a:ext cx="12643312" cy="8426816"/>
          </a:xfrm>
          <a:prstGeom prst="rect">
            <a:avLst/>
          </a:prstGeom>
        </p:spPr>
      </p:pic>
      <p:pic>
        <p:nvPicPr>
          <p:cNvPr id="8" name="Obrázek 7" descr="Obsah obrázku obloha, venku, mrak, přeprava&#10;&#10;Popis byl vytvořen automaticky">
            <a:extLst>
              <a:ext uri="{FF2B5EF4-FFF2-40B4-BE49-F238E27FC236}">
                <a16:creationId xmlns:a16="http://schemas.microsoft.com/office/drawing/2014/main" id="{061CD52B-E7A3-41C5-F8C6-80C47DC38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9516" y="-321745"/>
            <a:ext cx="10894381" cy="7261148"/>
          </a:xfrm>
          <a:prstGeom prst="rect">
            <a:avLst/>
          </a:prstGeom>
        </p:spPr>
      </p:pic>
      <p:pic>
        <p:nvPicPr>
          <p:cNvPr id="15" name="Obrázek 14" descr="Obsah obrázku oblečení, letadlo, hoblovat, osoba&#10;&#10;Popis byl vytvořen automaticky">
            <a:extLst>
              <a:ext uri="{FF2B5EF4-FFF2-40B4-BE49-F238E27FC236}">
                <a16:creationId xmlns:a16="http://schemas.microsoft.com/office/drawing/2014/main" id="{7534F8B8-D5B8-ECD1-777E-26C557C246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61"/>
          <a:stretch/>
        </p:blipFill>
        <p:spPr>
          <a:xfrm>
            <a:off x="-10273237" y="-375798"/>
            <a:ext cx="8499855" cy="7255164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F6229C5F-AD8D-7CA0-F5FC-F1FA7E90FC79}"/>
              </a:ext>
            </a:extLst>
          </p:cNvPr>
          <p:cNvSpPr/>
          <p:nvPr/>
        </p:nvSpPr>
        <p:spPr>
          <a:xfrm>
            <a:off x="3943924" y="-2724727"/>
            <a:ext cx="10390911" cy="11554691"/>
          </a:xfrm>
          <a:prstGeom prst="ellipse">
            <a:avLst/>
          </a:prstGeom>
          <a:solidFill>
            <a:srgbClr val="1E232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22EEA9-1DA7-A79D-96C6-796B7F8E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471" y="426170"/>
            <a:ext cx="7356765" cy="1325563"/>
          </a:xfrm>
        </p:spPr>
        <p:txBody>
          <a:bodyPr>
            <a:normAutofit/>
          </a:bodyPr>
          <a:lstStyle/>
          <a:p>
            <a:endParaRPr lang="cs-CZ" sz="4000" dirty="0">
              <a:solidFill>
                <a:srgbClr val="F1DF9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6F6025-2AB7-59BC-B581-EA6BB29B4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0471" y="876949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6400" dirty="0">
                <a:solidFill>
                  <a:srgbClr val="F1DF91"/>
                </a:solidFill>
                <a:latin typeface="Bahnschrift SemiBold" panose="020B0502040204020203" pitchFamily="34" charset="0"/>
              </a:rPr>
              <a:t>UČITELKA VE VESMÍRU</a:t>
            </a:r>
          </a:p>
          <a:p>
            <a:pPr marL="0" indent="0">
              <a:buNone/>
            </a:pPr>
            <a:endParaRPr lang="cs-CZ" sz="6400" dirty="0">
              <a:solidFill>
                <a:srgbClr val="F1DF91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cs-CZ" sz="6400" dirty="0">
                <a:solidFill>
                  <a:srgbClr val="1E232A"/>
                </a:solidFill>
                <a:latin typeface="Bahnschrift SemiBold" panose="020B0502040204020203" pitchFamily="34" charset="0"/>
              </a:rPr>
              <a:t>PRVNÍ ÚSPĚŠNÝ LET</a:t>
            </a:r>
          </a:p>
          <a:p>
            <a:pPr marL="0" indent="0">
              <a:buNone/>
            </a:pPr>
            <a:endParaRPr lang="cs-CZ" sz="6400" dirty="0">
              <a:solidFill>
                <a:srgbClr val="1E232A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cs-CZ" sz="6400" dirty="0">
                <a:solidFill>
                  <a:srgbClr val="1E232A"/>
                </a:solidFill>
                <a:latin typeface="Bahnschrift SemiBold" panose="020B0502040204020203" pitchFamily="34" charset="0"/>
              </a:rPr>
              <a:t>NATÁČĚNÍ FILMU</a:t>
            </a:r>
          </a:p>
          <a:p>
            <a:pPr marL="0" indent="0">
              <a:buNone/>
            </a:pPr>
            <a:endParaRPr lang="cs-CZ" sz="6400" dirty="0">
              <a:solidFill>
                <a:srgbClr val="1E232A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cs-CZ" sz="6400" dirty="0">
                <a:solidFill>
                  <a:srgbClr val="1E232A"/>
                </a:solidFill>
                <a:latin typeface="Bahnschrift SemiBold" panose="020B0502040204020203" pitchFamily="34" charset="0"/>
              </a:rPr>
              <a:t>KONEČNĚ TURISTI</a:t>
            </a:r>
          </a:p>
          <a:p>
            <a:pPr marL="0" indent="0">
              <a:buNone/>
            </a:pPr>
            <a:endParaRPr lang="cs-CZ" sz="6400" dirty="0">
              <a:solidFill>
                <a:srgbClr val="1E232A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cs-CZ" sz="6400" dirty="0">
                <a:solidFill>
                  <a:srgbClr val="1E232A"/>
                </a:solidFill>
                <a:latin typeface="Bahnschrift SemiBold" panose="020B0502040204020203" pitchFamily="34" charset="0"/>
              </a:rPr>
              <a:t>BUDOUCNOST</a:t>
            </a:r>
          </a:p>
          <a:p>
            <a:pPr marL="0" indent="0">
              <a:buNone/>
            </a:pPr>
            <a:endParaRPr lang="cs-CZ" sz="3200" dirty="0">
              <a:solidFill>
                <a:srgbClr val="AFA665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endParaRPr lang="cs-CZ" sz="3200" dirty="0">
              <a:solidFill>
                <a:srgbClr val="AFA665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endParaRPr lang="cs-CZ" sz="3200" dirty="0">
              <a:solidFill>
                <a:srgbClr val="AFA665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DBDE9FB-4F8F-50CF-C1B3-26A77C4B5FC4}"/>
              </a:ext>
            </a:extLst>
          </p:cNvPr>
          <p:cNvSpPr txBox="1"/>
          <p:nvPr/>
        </p:nvSpPr>
        <p:spPr>
          <a:xfrm>
            <a:off x="5860470" y="1825100"/>
            <a:ext cx="553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BC981"/>
                </a:solidFill>
                <a:latin typeface="Bahnschrift SemiBold" panose="020B0502040204020203" pitchFamily="34" charset="0"/>
              </a:rPr>
              <a:t>Christa </a:t>
            </a:r>
            <a:r>
              <a:rPr lang="cs-CZ" sz="2400" dirty="0" err="1">
                <a:solidFill>
                  <a:srgbClr val="CBC981"/>
                </a:solidFill>
                <a:latin typeface="Bahnschrift SemiBold" panose="020B0502040204020203" pitchFamily="34" charset="0"/>
              </a:rPr>
              <a:t>McAuliffeová</a:t>
            </a:r>
            <a:endParaRPr lang="cs-CZ" sz="2400" dirty="0">
              <a:solidFill>
                <a:srgbClr val="CBC98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CE31B6-CF41-AEF8-E985-E7E3AE940593}"/>
              </a:ext>
            </a:extLst>
          </p:cNvPr>
          <p:cNvSpPr txBox="1"/>
          <p:nvPr/>
        </p:nvSpPr>
        <p:spPr>
          <a:xfrm>
            <a:off x="5860465" y="2575495"/>
            <a:ext cx="553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BC981"/>
                </a:solidFill>
                <a:latin typeface="Bahnschrift SemiBold" panose="020B0502040204020203" pitchFamily="34" charset="0"/>
              </a:rPr>
              <a:t>Učitelka střední školy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62D774B-475F-D96A-C11C-8FA766CBE6DC}"/>
              </a:ext>
            </a:extLst>
          </p:cNvPr>
          <p:cNvSpPr txBox="1"/>
          <p:nvPr/>
        </p:nvSpPr>
        <p:spPr>
          <a:xfrm>
            <a:off x="5860468" y="3308829"/>
            <a:ext cx="553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BC981"/>
                </a:solidFill>
                <a:latin typeface="Bahnschrift SemiBold" panose="020B0502040204020203" pitchFamily="34" charset="0"/>
              </a:rPr>
              <a:t>Raketoplán </a:t>
            </a:r>
            <a:r>
              <a:rPr lang="cs-CZ" sz="2400" dirty="0" err="1">
                <a:solidFill>
                  <a:srgbClr val="CBC981"/>
                </a:solidFill>
                <a:latin typeface="Bahnschrift SemiBold" panose="020B0502040204020203" pitchFamily="34" charset="0"/>
              </a:rPr>
              <a:t>Challenger</a:t>
            </a:r>
            <a:r>
              <a:rPr lang="cs-CZ" sz="2400" dirty="0">
                <a:solidFill>
                  <a:srgbClr val="CBC981"/>
                </a:solidFill>
                <a:latin typeface="Bahnschrift SemiBold" panose="020B0502040204020203" pitchFamily="34" charset="0"/>
              </a:rPr>
              <a:t> (1985)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B231F4B-0565-AD94-248F-3005C6600818}"/>
              </a:ext>
            </a:extLst>
          </p:cNvPr>
          <p:cNvSpPr txBox="1"/>
          <p:nvPr/>
        </p:nvSpPr>
        <p:spPr>
          <a:xfrm>
            <a:off x="5860466" y="4051672"/>
            <a:ext cx="553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BC981"/>
                </a:solidFill>
                <a:latin typeface="Bahnschrift SemiBold" panose="020B0502040204020203" pitchFamily="34" charset="0"/>
              </a:rPr>
              <a:t>Posádka zabita výbuchem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6CD45DA-631F-D878-F72F-CAFF7E8C8F3F}"/>
              </a:ext>
            </a:extLst>
          </p:cNvPr>
          <p:cNvSpPr txBox="1"/>
          <p:nvPr/>
        </p:nvSpPr>
        <p:spPr>
          <a:xfrm>
            <a:off x="5860465" y="4794515"/>
            <a:ext cx="553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BC981"/>
                </a:solidFill>
                <a:latin typeface="Bahnschrift SemiBold" panose="020B0502040204020203" pitchFamily="34" charset="0"/>
              </a:rPr>
              <a:t>Let dlouhý 73 sekund </a:t>
            </a:r>
          </a:p>
        </p:txBody>
      </p:sp>
    </p:spTree>
    <p:extLst>
      <p:ext uri="{BB962C8B-B14F-4D97-AF65-F5344CB8AC3E}">
        <p14:creationId xmlns:p14="http://schemas.microsoft.com/office/powerpoint/2010/main" val="40118962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Obsah obrázku obloha, venku, mrak, přeprava&#10;&#10;Popis byl vytvořen automaticky">
            <a:extLst>
              <a:ext uri="{FF2B5EF4-FFF2-40B4-BE49-F238E27FC236}">
                <a16:creationId xmlns:a16="http://schemas.microsoft.com/office/drawing/2014/main" id="{0A399F2D-A3D2-B44C-7FA3-1896919F5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16" y="-304800"/>
            <a:ext cx="10894381" cy="7261148"/>
          </a:xfrm>
          <a:prstGeom prst="rect">
            <a:avLst/>
          </a:prstGeom>
        </p:spPr>
      </p:pic>
      <p:pic>
        <p:nvPicPr>
          <p:cNvPr id="9" name="Obrázek 8" descr="Obsah obrázku oblečení, letadlo, hoblovat, osoba&#10;&#10;Popis byl vytvořen automaticky">
            <a:extLst>
              <a:ext uri="{FF2B5EF4-FFF2-40B4-BE49-F238E27FC236}">
                <a16:creationId xmlns:a16="http://schemas.microsoft.com/office/drawing/2014/main" id="{8C8227A4-2194-3CD6-03BE-78BD778A58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61"/>
          <a:stretch/>
        </p:blipFill>
        <p:spPr>
          <a:xfrm>
            <a:off x="-3244364" y="-397164"/>
            <a:ext cx="8499855" cy="7255164"/>
          </a:xfrm>
          <a:prstGeom prst="rect">
            <a:avLst/>
          </a:prstGeom>
        </p:spPr>
      </p:pic>
      <p:pic>
        <p:nvPicPr>
          <p:cNvPr id="18" name="Obrázek 17" descr="Obsah obrázku osoba, Lidská tvář, úsměv, oblečení&#10;&#10;Popis byl vytvořen automaticky">
            <a:extLst>
              <a:ext uri="{FF2B5EF4-FFF2-40B4-BE49-F238E27FC236}">
                <a16:creationId xmlns:a16="http://schemas.microsoft.com/office/drawing/2014/main" id="{C3EE340A-492D-6EA6-CABC-0EF1F3D1B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3613" y="-204851"/>
            <a:ext cx="10543613" cy="7027359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F6229C5F-AD8D-7CA0-F5FC-F1FA7E90FC79}"/>
              </a:ext>
            </a:extLst>
          </p:cNvPr>
          <p:cNvSpPr/>
          <p:nvPr/>
        </p:nvSpPr>
        <p:spPr>
          <a:xfrm>
            <a:off x="3943924" y="-2724727"/>
            <a:ext cx="10390911" cy="11554691"/>
          </a:xfrm>
          <a:prstGeom prst="ellipse">
            <a:avLst/>
          </a:prstGeom>
          <a:solidFill>
            <a:srgbClr val="1E232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22EEA9-1DA7-A79D-96C6-796B7F8E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471" y="426170"/>
            <a:ext cx="7356765" cy="1325563"/>
          </a:xfrm>
        </p:spPr>
        <p:txBody>
          <a:bodyPr>
            <a:normAutofit/>
          </a:bodyPr>
          <a:lstStyle/>
          <a:p>
            <a:endParaRPr lang="cs-CZ" sz="4000" dirty="0">
              <a:solidFill>
                <a:srgbClr val="F1DF9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6F6025-2AB7-59BC-B581-EA6BB29B4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0471" y="0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6400" dirty="0">
                <a:solidFill>
                  <a:srgbClr val="1E232A"/>
                </a:solidFill>
                <a:latin typeface="Bahnschrift SemiBold" panose="020B0502040204020203" pitchFamily="34" charset="0"/>
              </a:rPr>
              <a:t>UČITELKA VE VESMÍRU</a:t>
            </a:r>
          </a:p>
          <a:p>
            <a:pPr marL="0" indent="0">
              <a:buNone/>
            </a:pPr>
            <a:endParaRPr lang="cs-CZ" sz="6400" dirty="0">
              <a:solidFill>
                <a:srgbClr val="141F0B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cs-CZ" sz="6400" dirty="0">
                <a:solidFill>
                  <a:srgbClr val="F1DF91"/>
                </a:solidFill>
                <a:latin typeface="Bahnschrift SemiBold" panose="020B0502040204020203" pitchFamily="34" charset="0"/>
              </a:rPr>
              <a:t>PRVNÍ ÚSPĚŠNÝ LET</a:t>
            </a:r>
          </a:p>
          <a:p>
            <a:pPr marL="0" indent="0">
              <a:buNone/>
            </a:pPr>
            <a:endParaRPr lang="cs-CZ" sz="6400" dirty="0">
              <a:solidFill>
                <a:srgbClr val="141F0B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cs-CZ" sz="6400" dirty="0">
                <a:solidFill>
                  <a:srgbClr val="1E232A"/>
                </a:solidFill>
                <a:latin typeface="Bahnschrift SemiBold" panose="020B0502040204020203" pitchFamily="34" charset="0"/>
              </a:rPr>
              <a:t>NATÁČĚNÍ FILMU</a:t>
            </a:r>
          </a:p>
          <a:p>
            <a:pPr marL="0" indent="0">
              <a:buNone/>
            </a:pPr>
            <a:endParaRPr lang="cs-CZ" sz="6400" dirty="0">
              <a:solidFill>
                <a:srgbClr val="1E232A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cs-CZ" sz="6400" dirty="0">
                <a:solidFill>
                  <a:srgbClr val="1E232A"/>
                </a:solidFill>
                <a:latin typeface="Bahnschrift SemiBold" panose="020B0502040204020203" pitchFamily="34" charset="0"/>
              </a:rPr>
              <a:t>KONEČNĚ TURISTI</a:t>
            </a:r>
          </a:p>
          <a:p>
            <a:pPr marL="0" indent="0">
              <a:buNone/>
            </a:pPr>
            <a:endParaRPr lang="cs-CZ" sz="6400" dirty="0">
              <a:solidFill>
                <a:srgbClr val="1E232A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cs-CZ" sz="6400" dirty="0">
                <a:solidFill>
                  <a:srgbClr val="1E232A"/>
                </a:solidFill>
                <a:latin typeface="Bahnschrift SemiBold" panose="020B0502040204020203" pitchFamily="34" charset="0"/>
              </a:rPr>
              <a:t>BUDOUCNOST</a:t>
            </a:r>
          </a:p>
          <a:p>
            <a:pPr marL="0" indent="0">
              <a:buNone/>
            </a:pPr>
            <a:endParaRPr lang="cs-CZ" sz="3200" dirty="0">
              <a:solidFill>
                <a:srgbClr val="AFA665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endParaRPr lang="cs-CZ" sz="3200" dirty="0">
              <a:solidFill>
                <a:srgbClr val="AFA665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endParaRPr lang="cs-CZ" sz="3200" dirty="0">
              <a:solidFill>
                <a:srgbClr val="AFA665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96AE62F-54B8-9BF1-6AF2-C2872BFFE2E8}"/>
              </a:ext>
            </a:extLst>
          </p:cNvPr>
          <p:cNvSpPr txBox="1"/>
          <p:nvPr/>
        </p:nvSpPr>
        <p:spPr>
          <a:xfrm>
            <a:off x="5860470" y="1825100"/>
            <a:ext cx="553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BC981"/>
                </a:solidFill>
                <a:latin typeface="Bahnschrift SemiBold" panose="020B0502040204020203" pitchFamily="34" charset="0"/>
              </a:rPr>
              <a:t>Dennis Tito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45469FA-D6D3-E2F9-156B-327F0DBCBEEE}"/>
              </a:ext>
            </a:extLst>
          </p:cNvPr>
          <p:cNvSpPr txBox="1"/>
          <p:nvPr/>
        </p:nvSpPr>
        <p:spPr>
          <a:xfrm>
            <a:off x="5860469" y="2567943"/>
            <a:ext cx="553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BC981"/>
                </a:solidFill>
                <a:latin typeface="Bahnschrift SemiBold" panose="020B0502040204020203" pitchFamily="34" charset="0"/>
              </a:rPr>
              <a:t>Americký podnikatel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BF504CA-0C79-E3D5-13D9-7BC2D9CA34BB}"/>
              </a:ext>
            </a:extLst>
          </p:cNvPr>
          <p:cNvSpPr txBox="1"/>
          <p:nvPr/>
        </p:nvSpPr>
        <p:spPr>
          <a:xfrm>
            <a:off x="5860468" y="3308829"/>
            <a:ext cx="553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BC981"/>
                </a:solidFill>
                <a:latin typeface="Bahnschrift SemiBold" panose="020B0502040204020203" pitchFamily="34" charset="0"/>
              </a:rPr>
              <a:t>Sojuz (2001)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7423EAA-0DEF-D798-7079-BD129D79FC24}"/>
              </a:ext>
            </a:extLst>
          </p:cNvPr>
          <p:cNvSpPr txBox="1"/>
          <p:nvPr/>
        </p:nvSpPr>
        <p:spPr>
          <a:xfrm>
            <a:off x="5860466" y="4051672"/>
            <a:ext cx="553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BC981"/>
                </a:solidFill>
                <a:latin typeface="Bahnschrift SemiBold" panose="020B0502040204020203" pitchFamily="34" charset="0"/>
              </a:rPr>
              <a:t>Let trval 8 dní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C13215C-6475-DF62-E916-98C4C7D9572E}"/>
              </a:ext>
            </a:extLst>
          </p:cNvPr>
          <p:cNvSpPr txBox="1"/>
          <p:nvPr/>
        </p:nvSpPr>
        <p:spPr>
          <a:xfrm>
            <a:off x="5860465" y="4794515"/>
            <a:ext cx="553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BC981"/>
                </a:solidFill>
                <a:latin typeface="Bahnschrift SemiBold" panose="020B0502040204020203" pitchFamily="34" charset="0"/>
              </a:rPr>
              <a:t>20 milionů </a:t>
            </a:r>
            <a:r>
              <a:rPr lang="cs-CZ" sz="2400" dirty="0" err="1">
                <a:solidFill>
                  <a:srgbClr val="CBC981"/>
                </a:solidFill>
                <a:latin typeface="Bahnschrift SemiBold" panose="020B0502040204020203" pitchFamily="34" charset="0"/>
              </a:rPr>
              <a:t>dollarů</a:t>
            </a:r>
            <a:r>
              <a:rPr lang="cs-CZ" sz="2400" dirty="0">
                <a:solidFill>
                  <a:srgbClr val="CBC981"/>
                </a:solidFill>
                <a:latin typeface="Bahnschrift SemiBold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39329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blečení, letadlo, hoblovat, osoba&#10;&#10;Popis byl vytvořen automaticky">
            <a:extLst>
              <a:ext uri="{FF2B5EF4-FFF2-40B4-BE49-F238E27FC236}">
                <a16:creationId xmlns:a16="http://schemas.microsoft.com/office/drawing/2014/main" id="{A63AFDB7-EF63-318B-CFB2-BD3CAE0A6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61"/>
          <a:stretch/>
        </p:blipFill>
        <p:spPr>
          <a:xfrm>
            <a:off x="3119490" y="-397164"/>
            <a:ext cx="8499855" cy="7255164"/>
          </a:xfrm>
          <a:prstGeom prst="rect">
            <a:avLst/>
          </a:prstGeom>
        </p:spPr>
      </p:pic>
      <p:pic>
        <p:nvPicPr>
          <p:cNvPr id="7" name="Obrázek 6" descr="Obsah obrázku osoba, Lidská tvář, úsměv, oblečení&#10;&#10;Popis byl vytvořen automaticky">
            <a:extLst>
              <a:ext uri="{FF2B5EF4-FFF2-40B4-BE49-F238E27FC236}">
                <a16:creationId xmlns:a16="http://schemas.microsoft.com/office/drawing/2014/main" id="{42F837F2-2F52-D930-C7C1-755570FA7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0208" y="-169359"/>
            <a:ext cx="10543613" cy="7027359"/>
          </a:xfrm>
          <a:prstGeom prst="rect">
            <a:avLst/>
          </a:prstGeom>
        </p:spPr>
      </p:pic>
      <p:pic>
        <p:nvPicPr>
          <p:cNvPr id="14" name="Obrázek 13" descr="Obsah obrázku satelit, přeprava, prostor, venku&#10;&#10;Popis byl vytvořen automaticky">
            <a:extLst>
              <a:ext uri="{FF2B5EF4-FFF2-40B4-BE49-F238E27FC236}">
                <a16:creationId xmlns:a16="http://schemas.microsoft.com/office/drawing/2014/main" id="{6707CCAD-699C-6DF6-38A7-A95ABCFCB6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00"/>
          <a:stretch/>
        </p:blipFill>
        <p:spPr>
          <a:xfrm>
            <a:off x="-7356766" y="-69274"/>
            <a:ext cx="7356766" cy="6927274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F6229C5F-AD8D-7CA0-F5FC-F1FA7E90FC79}"/>
              </a:ext>
            </a:extLst>
          </p:cNvPr>
          <p:cNvSpPr/>
          <p:nvPr/>
        </p:nvSpPr>
        <p:spPr>
          <a:xfrm>
            <a:off x="3943924" y="-2724727"/>
            <a:ext cx="10390911" cy="11554691"/>
          </a:xfrm>
          <a:prstGeom prst="ellipse">
            <a:avLst/>
          </a:prstGeom>
          <a:solidFill>
            <a:srgbClr val="1E232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22EEA9-1DA7-A79D-96C6-796B7F8E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471" y="426170"/>
            <a:ext cx="7356765" cy="1325563"/>
          </a:xfrm>
        </p:spPr>
        <p:txBody>
          <a:bodyPr>
            <a:normAutofit/>
          </a:bodyPr>
          <a:lstStyle/>
          <a:p>
            <a:endParaRPr lang="cs-CZ" sz="4000" dirty="0">
              <a:solidFill>
                <a:srgbClr val="F1DF9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6F6025-2AB7-59BC-B581-EA6BB29B4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0471" y="-922338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6400" dirty="0">
                <a:solidFill>
                  <a:srgbClr val="272901"/>
                </a:solidFill>
                <a:latin typeface="Bahnschrift SemiBold" panose="020B0502040204020203" pitchFamily="34" charset="0"/>
              </a:rPr>
              <a:t>UČITELKA VE VESMÍRU</a:t>
            </a:r>
          </a:p>
          <a:p>
            <a:pPr marL="0" indent="0">
              <a:buNone/>
            </a:pPr>
            <a:endParaRPr lang="cs-CZ" sz="6400" dirty="0">
              <a:solidFill>
                <a:srgbClr val="141F0B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cs-CZ" sz="6400" dirty="0">
                <a:solidFill>
                  <a:srgbClr val="1E232A"/>
                </a:solidFill>
                <a:latin typeface="Bahnschrift SemiBold" panose="020B0502040204020203" pitchFamily="34" charset="0"/>
              </a:rPr>
              <a:t>PRVNÍ ÚSPĚŠNÝ LET</a:t>
            </a:r>
          </a:p>
          <a:p>
            <a:pPr marL="0" indent="0">
              <a:buNone/>
            </a:pPr>
            <a:endParaRPr lang="cs-CZ" sz="6400" dirty="0">
              <a:solidFill>
                <a:srgbClr val="141F0B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cs-CZ" sz="6400" dirty="0">
                <a:solidFill>
                  <a:srgbClr val="F1DF91"/>
                </a:solidFill>
                <a:latin typeface="Bahnschrift SemiBold" panose="020B0502040204020203" pitchFamily="34" charset="0"/>
              </a:rPr>
              <a:t>NATÁČĚNÍ FILMU</a:t>
            </a:r>
          </a:p>
          <a:p>
            <a:pPr marL="0" indent="0">
              <a:buNone/>
            </a:pPr>
            <a:endParaRPr lang="cs-CZ" sz="6400" dirty="0">
              <a:solidFill>
                <a:srgbClr val="272901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cs-CZ" sz="6400" dirty="0">
                <a:solidFill>
                  <a:srgbClr val="1E232A"/>
                </a:solidFill>
                <a:latin typeface="Bahnschrift SemiBold" panose="020B0502040204020203" pitchFamily="34" charset="0"/>
              </a:rPr>
              <a:t>KONEČNĚ TURISTI</a:t>
            </a:r>
          </a:p>
          <a:p>
            <a:pPr marL="0" indent="0">
              <a:buNone/>
            </a:pPr>
            <a:endParaRPr lang="cs-CZ" sz="6400" dirty="0">
              <a:solidFill>
                <a:srgbClr val="1E232A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cs-CZ" sz="6400" dirty="0">
                <a:solidFill>
                  <a:srgbClr val="1E232A"/>
                </a:solidFill>
                <a:latin typeface="Bahnschrift SemiBold" panose="020B0502040204020203" pitchFamily="34" charset="0"/>
              </a:rPr>
              <a:t>BUDOUCNOST</a:t>
            </a:r>
          </a:p>
          <a:p>
            <a:pPr marL="0" indent="0">
              <a:buNone/>
            </a:pPr>
            <a:endParaRPr lang="cs-CZ" sz="3200" dirty="0">
              <a:solidFill>
                <a:srgbClr val="AFA665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endParaRPr lang="cs-CZ" sz="3200" dirty="0">
              <a:solidFill>
                <a:srgbClr val="AFA665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endParaRPr lang="cs-CZ" sz="3200" dirty="0">
              <a:solidFill>
                <a:srgbClr val="AFA665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ED5A4B4-9697-2379-DC62-01DA2AFA7A16}"/>
              </a:ext>
            </a:extLst>
          </p:cNvPr>
          <p:cNvSpPr txBox="1"/>
          <p:nvPr/>
        </p:nvSpPr>
        <p:spPr>
          <a:xfrm>
            <a:off x="5860470" y="1825100"/>
            <a:ext cx="553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rgbClr val="CBC981"/>
                </a:solidFill>
                <a:latin typeface="Bahnschrift SemiBold" panose="020B0502040204020203" pitchFamily="34" charset="0"/>
              </a:rPr>
              <a:t>Klim</a:t>
            </a:r>
            <a:r>
              <a:rPr lang="cs-CZ" sz="2400" dirty="0">
                <a:solidFill>
                  <a:srgbClr val="CBC981"/>
                </a:solidFill>
                <a:latin typeface="Bahnschrift SemiBold" panose="020B0502040204020203" pitchFamily="34" charset="0"/>
              </a:rPr>
              <a:t> </a:t>
            </a:r>
            <a:r>
              <a:rPr lang="cs-CZ" sz="2400" dirty="0" err="1">
                <a:solidFill>
                  <a:srgbClr val="CBC981"/>
                </a:solidFill>
                <a:latin typeface="Bahnschrift SemiBold" panose="020B0502040204020203" pitchFamily="34" charset="0"/>
              </a:rPr>
              <a:t>Šipenka</a:t>
            </a:r>
            <a:endParaRPr lang="cs-CZ" sz="2400" dirty="0">
              <a:solidFill>
                <a:srgbClr val="CBC98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E3EC487-319D-247D-0E12-B0CFA31D6475}"/>
              </a:ext>
            </a:extLst>
          </p:cNvPr>
          <p:cNvSpPr txBox="1"/>
          <p:nvPr/>
        </p:nvSpPr>
        <p:spPr>
          <a:xfrm>
            <a:off x="5860469" y="2567943"/>
            <a:ext cx="553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BC981"/>
                </a:solidFill>
                <a:latin typeface="Bahnschrift SemiBold" panose="020B0502040204020203" pitchFamily="34" charset="0"/>
              </a:rPr>
              <a:t>Julije </a:t>
            </a:r>
            <a:r>
              <a:rPr lang="cs-CZ" sz="2400" dirty="0" err="1">
                <a:solidFill>
                  <a:srgbClr val="CBC981"/>
                </a:solidFill>
                <a:latin typeface="Bahnschrift SemiBold" panose="020B0502040204020203" pitchFamily="34" charset="0"/>
              </a:rPr>
              <a:t>Peresildová</a:t>
            </a:r>
            <a:endParaRPr lang="cs-CZ" sz="2400" dirty="0">
              <a:solidFill>
                <a:srgbClr val="CBC98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9EF1A85-62B0-58A5-7DEB-1352A76E7B90}"/>
              </a:ext>
            </a:extLst>
          </p:cNvPr>
          <p:cNvSpPr txBox="1"/>
          <p:nvPr/>
        </p:nvSpPr>
        <p:spPr>
          <a:xfrm>
            <a:off x="5860468" y="3308829"/>
            <a:ext cx="553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BC981"/>
                </a:solidFill>
                <a:latin typeface="Bahnschrift SemiBold" panose="020B0502040204020203" pitchFamily="34" charset="0"/>
              </a:rPr>
              <a:t>Ruský film „Výzva“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1FFF7B5-D5E2-CE63-9DA0-43BC900A00CA}"/>
              </a:ext>
            </a:extLst>
          </p:cNvPr>
          <p:cNvSpPr txBox="1"/>
          <p:nvPr/>
        </p:nvSpPr>
        <p:spPr>
          <a:xfrm>
            <a:off x="5860465" y="4050391"/>
            <a:ext cx="553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BC981"/>
                </a:solidFill>
                <a:latin typeface="Bahnschrift SemiBold" panose="020B0502040204020203" pitchFamily="34" charset="0"/>
              </a:rPr>
              <a:t>Říjen 2021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0411CFD-F9D7-93D8-09CB-B09329F34DFB}"/>
              </a:ext>
            </a:extLst>
          </p:cNvPr>
          <p:cNvSpPr txBox="1"/>
          <p:nvPr/>
        </p:nvSpPr>
        <p:spPr>
          <a:xfrm>
            <a:off x="5860464" y="4794691"/>
            <a:ext cx="553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BC981"/>
                </a:solidFill>
                <a:latin typeface="Bahnschrift SemiBold" panose="020B0502040204020203" pitchFamily="34" charset="0"/>
              </a:rPr>
              <a:t>Paluba ISS</a:t>
            </a:r>
          </a:p>
        </p:txBody>
      </p:sp>
    </p:spTree>
    <p:extLst>
      <p:ext uri="{BB962C8B-B14F-4D97-AF65-F5344CB8AC3E}">
        <p14:creationId xmlns:p14="http://schemas.microsoft.com/office/powerpoint/2010/main" val="39634219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osoba, Lidská tvář, úsměv, oblečení&#10;&#10;Popis byl vytvořen automaticky">
            <a:extLst>
              <a:ext uri="{FF2B5EF4-FFF2-40B4-BE49-F238E27FC236}">
                <a16:creationId xmlns:a16="http://schemas.microsoft.com/office/drawing/2014/main" id="{0327FCA8-78C5-9F50-3528-5D2DFA4C9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87" y="-169359"/>
            <a:ext cx="10543613" cy="7027359"/>
          </a:xfrm>
          <a:prstGeom prst="rect">
            <a:avLst/>
          </a:prstGeom>
        </p:spPr>
      </p:pic>
      <p:pic>
        <p:nvPicPr>
          <p:cNvPr id="11" name="Obrázek 10" descr="Obsah obrázku satelit, přeprava, prostor, venku&#10;&#10;Popis byl vytvořen automaticky">
            <a:extLst>
              <a:ext uri="{FF2B5EF4-FFF2-40B4-BE49-F238E27FC236}">
                <a16:creationId xmlns:a16="http://schemas.microsoft.com/office/drawing/2014/main" id="{E73F4E24-7F92-4EF1-1418-0ADEABA1C2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00"/>
          <a:stretch/>
        </p:blipFill>
        <p:spPr>
          <a:xfrm>
            <a:off x="-1761844" y="-69274"/>
            <a:ext cx="7356766" cy="6927274"/>
          </a:xfrm>
          <a:prstGeom prst="rect">
            <a:avLst/>
          </a:prstGeom>
        </p:spPr>
      </p:pic>
      <p:pic>
        <p:nvPicPr>
          <p:cNvPr id="14" name="Obrázek 13" descr="Obsah obrázku obloha, venku, blesk, noc&#10;&#10;Popis byl vytvořen automaticky">
            <a:extLst>
              <a:ext uri="{FF2B5EF4-FFF2-40B4-BE49-F238E27FC236}">
                <a16:creationId xmlns:a16="http://schemas.microsoft.com/office/drawing/2014/main" id="{9DF79961-3F03-1C9E-3FBA-FFA615274E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70"/>
          <a:stretch/>
        </p:blipFill>
        <p:spPr>
          <a:xfrm>
            <a:off x="-8557536" y="0"/>
            <a:ext cx="8500807" cy="6927273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F6229C5F-AD8D-7CA0-F5FC-F1FA7E90FC79}"/>
              </a:ext>
            </a:extLst>
          </p:cNvPr>
          <p:cNvSpPr/>
          <p:nvPr/>
        </p:nvSpPr>
        <p:spPr>
          <a:xfrm>
            <a:off x="3943924" y="-2724727"/>
            <a:ext cx="10390911" cy="11554691"/>
          </a:xfrm>
          <a:prstGeom prst="ellipse">
            <a:avLst/>
          </a:prstGeom>
          <a:solidFill>
            <a:srgbClr val="1E232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22EEA9-1DA7-A79D-96C6-796B7F8E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471" y="426170"/>
            <a:ext cx="7356765" cy="1325563"/>
          </a:xfrm>
        </p:spPr>
        <p:txBody>
          <a:bodyPr>
            <a:normAutofit/>
          </a:bodyPr>
          <a:lstStyle/>
          <a:p>
            <a:endParaRPr lang="cs-CZ" sz="4000" dirty="0">
              <a:solidFill>
                <a:srgbClr val="F1DF9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6F6025-2AB7-59BC-B581-EA6BB29B4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4324" y="-1827502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6400" dirty="0">
                <a:solidFill>
                  <a:srgbClr val="272901"/>
                </a:solidFill>
                <a:latin typeface="Bahnschrift SemiBold" panose="020B0502040204020203" pitchFamily="34" charset="0"/>
              </a:rPr>
              <a:t>UČITELKA VE VESMÍRU</a:t>
            </a:r>
          </a:p>
          <a:p>
            <a:pPr marL="0" indent="0">
              <a:buNone/>
            </a:pPr>
            <a:endParaRPr lang="cs-CZ" sz="6400" dirty="0">
              <a:solidFill>
                <a:srgbClr val="141F0B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cs-CZ" sz="6400" dirty="0">
                <a:solidFill>
                  <a:srgbClr val="272901"/>
                </a:solidFill>
                <a:latin typeface="Bahnschrift SemiBold" panose="020B0502040204020203" pitchFamily="34" charset="0"/>
              </a:rPr>
              <a:t>PRVNÍ ÚSPĚŠNÝ LET</a:t>
            </a:r>
          </a:p>
          <a:p>
            <a:pPr marL="0" indent="0">
              <a:buNone/>
            </a:pPr>
            <a:endParaRPr lang="cs-CZ" sz="6400" dirty="0">
              <a:solidFill>
                <a:srgbClr val="141F0B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cs-CZ" sz="6400" dirty="0">
                <a:solidFill>
                  <a:srgbClr val="1E232A"/>
                </a:solidFill>
                <a:latin typeface="Bahnschrift SemiBold" panose="020B0502040204020203" pitchFamily="34" charset="0"/>
              </a:rPr>
              <a:t>NATÁČĚNÍ FILMU</a:t>
            </a:r>
          </a:p>
          <a:p>
            <a:pPr marL="0" indent="0">
              <a:buNone/>
            </a:pPr>
            <a:endParaRPr lang="cs-CZ" sz="6400" dirty="0">
              <a:solidFill>
                <a:srgbClr val="272901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cs-CZ" sz="6400" dirty="0">
                <a:solidFill>
                  <a:srgbClr val="F1DF91"/>
                </a:solidFill>
                <a:latin typeface="Bahnschrift SemiBold" panose="020B0502040204020203" pitchFamily="34" charset="0"/>
              </a:rPr>
              <a:t>KONEČNĚ TURISTI</a:t>
            </a:r>
          </a:p>
          <a:p>
            <a:pPr marL="0" indent="0">
              <a:buNone/>
            </a:pPr>
            <a:endParaRPr lang="cs-CZ" sz="6400" dirty="0">
              <a:solidFill>
                <a:srgbClr val="272901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cs-CZ" sz="6400" dirty="0">
                <a:solidFill>
                  <a:srgbClr val="1E232A"/>
                </a:solidFill>
                <a:latin typeface="Bahnschrift SemiBold" panose="020B0502040204020203" pitchFamily="34" charset="0"/>
              </a:rPr>
              <a:t>BUDOUCNOST</a:t>
            </a:r>
          </a:p>
          <a:p>
            <a:pPr marL="0" indent="0">
              <a:buNone/>
            </a:pPr>
            <a:endParaRPr lang="cs-CZ" sz="3200" dirty="0">
              <a:solidFill>
                <a:srgbClr val="AFA665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endParaRPr lang="cs-CZ" sz="3200" dirty="0">
              <a:solidFill>
                <a:srgbClr val="AFA665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endParaRPr lang="cs-CZ" sz="3200" dirty="0">
              <a:solidFill>
                <a:srgbClr val="AFA665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4F0D737-0291-0461-DF51-ADA1E82DA601}"/>
              </a:ext>
            </a:extLst>
          </p:cNvPr>
          <p:cNvSpPr txBox="1"/>
          <p:nvPr/>
        </p:nvSpPr>
        <p:spPr>
          <a:xfrm>
            <a:off x="5860465" y="4794515"/>
            <a:ext cx="553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BC981"/>
                </a:solidFill>
                <a:latin typeface="Bahnschrift SemiBold" panose="020B0502040204020203" pitchFamily="34" charset="0"/>
              </a:rPr>
              <a:t>250-300 tisíc </a:t>
            </a:r>
            <a:r>
              <a:rPr lang="cs-CZ" sz="2400" dirty="0" err="1">
                <a:solidFill>
                  <a:srgbClr val="CBC981"/>
                </a:solidFill>
                <a:latin typeface="Bahnschrift SemiBold" panose="020B0502040204020203" pitchFamily="34" charset="0"/>
              </a:rPr>
              <a:t>dollarů</a:t>
            </a:r>
            <a:r>
              <a:rPr lang="cs-CZ" sz="2400" dirty="0">
                <a:solidFill>
                  <a:srgbClr val="CBC981"/>
                </a:solidFill>
                <a:latin typeface="Bahnschrift SemiBold" panose="020B0502040204020203" pitchFamily="34" charset="0"/>
              </a:rPr>
              <a:t>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B26C2AE-C768-4B5F-B069-66E52F2D2CE2}"/>
              </a:ext>
            </a:extLst>
          </p:cNvPr>
          <p:cNvSpPr txBox="1"/>
          <p:nvPr/>
        </p:nvSpPr>
        <p:spPr>
          <a:xfrm>
            <a:off x="5860465" y="4050391"/>
            <a:ext cx="553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BC981"/>
                </a:solidFill>
                <a:latin typeface="Bahnschrift SemiBold" panose="020B0502040204020203" pitchFamily="34" charset="0"/>
              </a:rPr>
              <a:t>Již dnes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EAD1CCB-2E19-CCDB-72D7-9D926CF01725}"/>
              </a:ext>
            </a:extLst>
          </p:cNvPr>
          <p:cNvSpPr txBox="1"/>
          <p:nvPr/>
        </p:nvSpPr>
        <p:spPr>
          <a:xfrm>
            <a:off x="5860468" y="3308829"/>
            <a:ext cx="553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BC981"/>
                </a:solidFill>
                <a:latin typeface="Bahnschrift SemiBold" panose="020B0502040204020203" pitchFamily="34" charset="0"/>
              </a:rPr>
              <a:t>100km nad zemí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DC6EA94-F057-264A-4442-DE92E1005B1B}"/>
              </a:ext>
            </a:extLst>
          </p:cNvPr>
          <p:cNvSpPr txBox="1"/>
          <p:nvPr/>
        </p:nvSpPr>
        <p:spPr>
          <a:xfrm>
            <a:off x="5860469" y="2567943"/>
            <a:ext cx="553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BC981"/>
                </a:solidFill>
                <a:latin typeface="Bahnschrift SemiBold" panose="020B0502040204020203" pitchFamily="34" charset="0"/>
              </a:rPr>
              <a:t>Několika minutový výlet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2048DCF-B23A-9F04-C189-5860A9ED7581}"/>
              </a:ext>
            </a:extLst>
          </p:cNvPr>
          <p:cNvSpPr txBox="1"/>
          <p:nvPr/>
        </p:nvSpPr>
        <p:spPr>
          <a:xfrm>
            <a:off x="5860470" y="1825100"/>
            <a:ext cx="553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rgbClr val="CBC981"/>
                </a:solidFill>
                <a:latin typeface="Bahnschrift SemiBold" panose="020B0502040204020203" pitchFamily="34" charset="0"/>
              </a:rPr>
              <a:t>BlueOrigin</a:t>
            </a:r>
            <a:r>
              <a:rPr lang="cs-CZ" sz="2400" dirty="0">
                <a:solidFill>
                  <a:srgbClr val="CBC981"/>
                </a:solidFill>
                <a:latin typeface="Bahnschrift SemiBold" panose="020B0502040204020203" pitchFamily="34" charset="0"/>
              </a:rPr>
              <a:t>, </a:t>
            </a:r>
            <a:r>
              <a:rPr lang="cs-CZ" sz="2400" dirty="0" err="1">
                <a:solidFill>
                  <a:srgbClr val="CBC981"/>
                </a:solidFill>
                <a:latin typeface="Bahnschrift SemiBold" panose="020B0502040204020203" pitchFamily="34" charset="0"/>
              </a:rPr>
              <a:t>Virgin</a:t>
            </a:r>
            <a:r>
              <a:rPr lang="cs-CZ" sz="2400" dirty="0">
                <a:solidFill>
                  <a:srgbClr val="CBC981"/>
                </a:solidFill>
                <a:latin typeface="Bahnschrift SemiBold" panose="020B0502040204020203" pitchFamily="34" charset="0"/>
              </a:rPr>
              <a:t> </a:t>
            </a:r>
            <a:r>
              <a:rPr lang="cs-CZ" sz="2400" dirty="0" err="1">
                <a:solidFill>
                  <a:srgbClr val="CBC981"/>
                </a:solidFill>
                <a:latin typeface="Bahnschrift SemiBold" panose="020B0502040204020203" pitchFamily="34" charset="0"/>
              </a:rPr>
              <a:t>Galactic</a:t>
            </a:r>
            <a:endParaRPr lang="cs-CZ" sz="2400" dirty="0">
              <a:solidFill>
                <a:srgbClr val="CBC98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556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obloha, mrak, venku, raketa&#10;&#10;Popis byl vytvořen automaticky">
            <a:extLst>
              <a:ext uri="{FF2B5EF4-FFF2-40B4-BE49-F238E27FC236}">
                <a16:creationId xmlns:a16="http://schemas.microsoft.com/office/drawing/2014/main" id="{476E9A2F-84CD-56BB-DCDB-FFEB4DC1E7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/>
          <a:stretch/>
        </p:blipFill>
        <p:spPr>
          <a:xfrm>
            <a:off x="5449454" y="-86096"/>
            <a:ext cx="10585065" cy="7492008"/>
          </a:xfrm>
          <a:prstGeom prst="rect">
            <a:avLst/>
          </a:prstGeom>
        </p:spPr>
      </p:pic>
      <p:pic>
        <p:nvPicPr>
          <p:cNvPr id="9" name="Obrázek 8" descr="Obsah obrázku satelit, přeprava, prostor, venku&#10;&#10;Popis byl vytvořen automaticky">
            <a:extLst>
              <a:ext uri="{FF2B5EF4-FFF2-40B4-BE49-F238E27FC236}">
                <a16:creationId xmlns:a16="http://schemas.microsoft.com/office/drawing/2014/main" id="{07D874CA-4978-BDD1-9423-1ACE6BE8E0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00"/>
          <a:stretch/>
        </p:blipFill>
        <p:spPr>
          <a:xfrm>
            <a:off x="3595246" y="-69274"/>
            <a:ext cx="7356766" cy="6927274"/>
          </a:xfrm>
          <a:prstGeom prst="rect">
            <a:avLst/>
          </a:prstGeom>
        </p:spPr>
      </p:pic>
      <p:pic>
        <p:nvPicPr>
          <p:cNvPr id="11" name="Obrázek 10" descr="Obsah obrázku obloha, venku, blesk, noc&#10;&#10;Popis byl vytvořen automaticky">
            <a:extLst>
              <a:ext uri="{FF2B5EF4-FFF2-40B4-BE49-F238E27FC236}">
                <a16:creationId xmlns:a16="http://schemas.microsoft.com/office/drawing/2014/main" id="{63FBE606-BFC1-EC38-B1DD-728E55E3A1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70"/>
          <a:stretch/>
        </p:blipFill>
        <p:spPr>
          <a:xfrm>
            <a:off x="-3291498" y="0"/>
            <a:ext cx="8583934" cy="6927273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F6229C5F-AD8D-7CA0-F5FC-F1FA7E90FC79}"/>
              </a:ext>
            </a:extLst>
          </p:cNvPr>
          <p:cNvSpPr/>
          <p:nvPr/>
        </p:nvSpPr>
        <p:spPr>
          <a:xfrm>
            <a:off x="3943924" y="-2724727"/>
            <a:ext cx="10390911" cy="11554691"/>
          </a:xfrm>
          <a:prstGeom prst="ellipse">
            <a:avLst/>
          </a:prstGeom>
          <a:solidFill>
            <a:srgbClr val="1E232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22EEA9-1DA7-A79D-96C6-796B7F8E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471" y="426170"/>
            <a:ext cx="7356765" cy="1325563"/>
          </a:xfrm>
        </p:spPr>
        <p:txBody>
          <a:bodyPr>
            <a:normAutofit/>
          </a:bodyPr>
          <a:lstStyle/>
          <a:p>
            <a:endParaRPr lang="cs-CZ" sz="4000" dirty="0">
              <a:solidFill>
                <a:srgbClr val="F1DF9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6F6025-2AB7-59BC-B581-EA6BB29B4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0471" y="-2724727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6400" dirty="0">
                <a:solidFill>
                  <a:srgbClr val="272901"/>
                </a:solidFill>
                <a:latin typeface="Bahnschrift SemiBold" panose="020B0502040204020203" pitchFamily="34" charset="0"/>
              </a:rPr>
              <a:t>UČITELKA VE VESMÍRU</a:t>
            </a:r>
          </a:p>
          <a:p>
            <a:pPr marL="0" indent="0">
              <a:buNone/>
            </a:pPr>
            <a:endParaRPr lang="cs-CZ" sz="6400" dirty="0">
              <a:solidFill>
                <a:srgbClr val="141F0B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cs-CZ" sz="6400" dirty="0">
                <a:solidFill>
                  <a:srgbClr val="272901"/>
                </a:solidFill>
                <a:latin typeface="Bahnschrift SemiBold" panose="020B0502040204020203" pitchFamily="34" charset="0"/>
              </a:rPr>
              <a:t>PRVNÍ ÚSPĚŠNÝ LET</a:t>
            </a:r>
          </a:p>
          <a:p>
            <a:pPr marL="0" indent="0">
              <a:buNone/>
            </a:pPr>
            <a:endParaRPr lang="cs-CZ" sz="6400" dirty="0">
              <a:solidFill>
                <a:srgbClr val="141F0B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cs-CZ" sz="6400" dirty="0">
                <a:solidFill>
                  <a:srgbClr val="272901"/>
                </a:solidFill>
                <a:latin typeface="Bahnschrift SemiBold" panose="020B0502040204020203" pitchFamily="34" charset="0"/>
              </a:rPr>
              <a:t>NATÁČĚNÍ FILMU</a:t>
            </a:r>
          </a:p>
          <a:p>
            <a:pPr marL="0" indent="0">
              <a:buNone/>
            </a:pPr>
            <a:endParaRPr lang="cs-CZ" sz="6400" dirty="0">
              <a:solidFill>
                <a:srgbClr val="272901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cs-CZ" sz="6400" dirty="0">
                <a:solidFill>
                  <a:srgbClr val="1E232A"/>
                </a:solidFill>
                <a:latin typeface="Bahnschrift SemiBold" panose="020B0502040204020203" pitchFamily="34" charset="0"/>
              </a:rPr>
              <a:t>KONEČNĚ TURISTI</a:t>
            </a:r>
          </a:p>
          <a:p>
            <a:pPr marL="0" indent="0">
              <a:buNone/>
            </a:pPr>
            <a:endParaRPr lang="cs-CZ" sz="6400" dirty="0">
              <a:solidFill>
                <a:srgbClr val="272901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cs-CZ" sz="6400" dirty="0">
                <a:solidFill>
                  <a:srgbClr val="F1DF91"/>
                </a:solidFill>
                <a:latin typeface="Bahnschrift SemiBold" panose="020B0502040204020203" pitchFamily="34" charset="0"/>
              </a:rPr>
              <a:t>BUDOUCNOST</a:t>
            </a:r>
          </a:p>
          <a:p>
            <a:pPr marL="0" indent="0">
              <a:buNone/>
            </a:pPr>
            <a:endParaRPr lang="cs-CZ" sz="3200" dirty="0">
              <a:solidFill>
                <a:srgbClr val="F1DF91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endParaRPr lang="cs-CZ" sz="3200" dirty="0">
              <a:solidFill>
                <a:srgbClr val="AFA665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endParaRPr lang="cs-CZ" sz="3200" dirty="0">
              <a:solidFill>
                <a:srgbClr val="AFA665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106C985-4114-4C68-EE9D-D62EB88B66C5}"/>
              </a:ext>
            </a:extLst>
          </p:cNvPr>
          <p:cNvSpPr txBox="1"/>
          <p:nvPr/>
        </p:nvSpPr>
        <p:spPr>
          <a:xfrm>
            <a:off x="5860470" y="1825100"/>
            <a:ext cx="553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BC981"/>
                </a:solidFill>
                <a:latin typeface="Bahnschrift SemiBold" panose="020B0502040204020203" pitchFamily="34" charset="0"/>
              </a:rPr>
              <a:t>Vesmírné hotely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10F52C4-0270-049C-D40E-A4D07903462F}"/>
              </a:ext>
            </a:extLst>
          </p:cNvPr>
          <p:cNvSpPr txBox="1"/>
          <p:nvPr/>
        </p:nvSpPr>
        <p:spPr>
          <a:xfrm>
            <a:off x="5860469" y="2567943"/>
            <a:ext cx="553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BC981"/>
                </a:solidFill>
                <a:latin typeface="Bahnschrift SemiBold" panose="020B0502040204020203" pitchFamily="34" charset="0"/>
              </a:rPr>
              <a:t>Několikadenní pobyty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6826B9C-CC90-6BBF-3388-22BD9C266B88}"/>
              </a:ext>
            </a:extLst>
          </p:cNvPr>
          <p:cNvSpPr txBox="1"/>
          <p:nvPr/>
        </p:nvSpPr>
        <p:spPr>
          <a:xfrm>
            <a:off x="5860468" y="3308829"/>
            <a:ext cx="553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BC981"/>
                </a:solidFill>
                <a:latin typeface="Bahnschrift SemiBold" panose="020B0502040204020203" pitchFamily="34" charset="0"/>
              </a:rPr>
              <a:t>Již se staví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CF2AA99-8939-701B-7DE8-7BAC7BD5E558}"/>
              </a:ext>
            </a:extLst>
          </p:cNvPr>
          <p:cNvSpPr txBox="1"/>
          <p:nvPr/>
        </p:nvSpPr>
        <p:spPr>
          <a:xfrm>
            <a:off x="5860465" y="4050391"/>
            <a:ext cx="553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BC981"/>
                </a:solidFill>
                <a:latin typeface="Bahnschrift SemiBold" panose="020B0502040204020203" pitchFamily="34" charset="0"/>
              </a:rPr>
              <a:t>V pochodu za několik let</a:t>
            </a:r>
          </a:p>
        </p:txBody>
      </p:sp>
    </p:spTree>
    <p:extLst>
      <p:ext uri="{BB962C8B-B14F-4D97-AF65-F5344CB8AC3E}">
        <p14:creationId xmlns:p14="http://schemas.microsoft.com/office/powerpoint/2010/main" val="16873289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obloha, mrak, venku, raketa&#10;&#10;Popis byl vytvořen automaticky">
            <a:extLst>
              <a:ext uri="{FF2B5EF4-FFF2-40B4-BE49-F238E27FC236}">
                <a16:creationId xmlns:a16="http://schemas.microsoft.com/office/drawing/2014/main" id="{6DCEAAE6-0304-B84E-A5B0-6FEBC5C52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4" y="-86096"/>
            <a:ext cx="11240756" cy="7492008"/>
          </a:xfrm>
          <a:prstGeom prst="rect">
            <a:avLst/>
          </a:prstGeom>
        </p:spPr>
      </p:pic>
      <p:pic>
        <p:nvPicPr>
          <p:cNvPr id="11" name="Obrázek 10" descr="Obsah obrázku obloha, venku, blesk, noc&#10;&#10;Popis byl vytvořen automaticky">
            <a:extLst>
              <a:ext uri="{FF2B5EF4-FFF2-40B4-BE49-F238E27FC236}">
                <a16:creationId xmlns:a16="http://schemas.microsoft.com/office/drawing/2014/main" id="{44943C61-4EBA-84AD-E342-3C11F186AC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70"/>
          <a:stretch/>
        </p:blipFill>
        <p:spPr>
          <a:xfrm>
            <a:off x="-3291498" y="0"/>
            <a:ext cx="8583934" cy="6927273"/>
          </a:xfrm>
          <a:prstGeom prst="rect">
            <a:avLst/>
          </a:prstGeom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818D61F6-49CF-E374-B018-2EC6A93FB640}"/>
              </a:ext>
            </a:extLst>
          </p:cNvPr>
          <p:cNvSpPr/>
          <p:nvPr/>
        </p:nvSpPr>
        <p:spPr>
          <a:xfrm>
            <a:off x="-3540043" y="-2348346"/>
            <a:ext cx="10390911" cy="11554691"/>
          </a:xfrm>
          <a:prstGeom prst="ellipse">
            <a:avLst/>
          </a:prstGeom>
          <a:solidFill>
            <a:srgbClr val="1E232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20D387-2D0C-AC59-A0A8-E52DFEB20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527827" y="78637"/>
            <a:ext cx="5616167" cy="1744803"/>
          </a:xfrm>
        </p:spPr>
        <p:txBody>
          <a:bodyPr/>
          <a:lstStyle/>
          <a:p>
            <a:pPr algn="l"/>
            <a:endParaRPr lang="cs-CZ" dirty="0">
              <a:solidFill>
                <a:srgbClr val="F1DF9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77732B3-39F2-7DFE-F00A-D56EB1154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556570" y="2258022"/>
            <a:ext cx="2731129" cy="848251"/>
          </a:xfrm>
        </p:spPr>
        <p:txBody>
          <a:bodyPr>
            <a:normAutofit/>
          </a:bodyPr>
          <a:lstStyle/>
          <a:p>
            <a:pPr algn="l"/>
            <a:endParaRPr lang="cs-CZ" dirty="0">
              <a:solidFill>
                <a:srgbClr val="AFA665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68996A0-DA10-085D-1513-AFAD9E4DB81D}"/>
              </a:ext>
            </a:extLst>
          </p:cNvPr>
          <p:cNvSpPr txBox="1"/>
          <p:nvPr/>
        </p:nvSpPr>
        <p:spPr>
          <a:xfrm>
            <a:off x="879054" y="775548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F1DF91"/>
                </a:solidFill>
                <a:latin typeface="Bahnschrift SemiBold" panose="020B0502040204020203" pitchFamily="34" charset="0"/>
              </a:rPr>
              <a:t>ZDROJE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1CD2A87-6EA4-83E4-CC35-7C6C78798281}"/>
              </a:ext>
            </a:extLst>
          </p:cNvPr>
          <p:cNvSpPr txBox="1"/>
          <p:nvPr/>
        </p:nvSpPr>
        <p:spPr>
          <a:xfrm>
            <a:off x="879054" y="1635834"/>
            <a:ext cx="48306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https://en.wikipedia.org/wiki/Christa_McAuliffe</a:t>
            </a:r>
            <a:endParaRPr lang="cs-CZ" dirty="0"/>
          </a:p>
          <a:p>
            <a:r>
              <a:rPr lang="cs-CZ" dirty="0">
                <a:hlinkClick r:id="rId5"/>
              </a:rPr>
              <a:t>https://en.wikipedia.org/wiki/Dennis_Tito</a:t>
            </a:r>
            <a:endParaRPr lang="cs-CZ" dirty="0"/>
          </a:p>
          <a:p>
            <a:r>
              <a:rPr lang="cs-CZ" dirty="0">
                <a:hlinkClick r:id="rId6"/>
              </a:rPr>
              <a:t>https://en.wikipedia.org/wiki/Space_tourism</a:t>
            </a:r>
            <a:endParaRPr lang="cs-CZ" dirty="0"/>
          </a:p>
          <a:p>
            <a:r>
              <a:rPr lang="cs-CZ" dirty="0">
                <a:hlinkClick r:id="rId7"/>
              </a:rPr>
              <a:t>https://www.spacex.com/</a:t>
            </a:r>
            <a:endParaRPr lang="cs-CZ" dirty="0"/>
          </a:p>
          <a:p>
            <a:r>
              <a:rPr lang="cs-CZ" dirty="0">
                <a:hlinkClick r:id="rId8"/>
              </a:rPr>
              <a:t>https://www.axiomspace.com/</a:t>
            </a:r>
            <a:endParaRPr lang="cs-CZ" dirty="0"/>
          </a:p>
          <a:p>
            <a:r>
              <a:rPr lang="cs-CZ" dirty="0">
                <a:hlinkClick r:id="rId9"/>
              </a:rPr>
              <a:t>https://en.wikipedia.org/wiki/Axiom_Orbital_Segment</a:t>
            </a:r>
            <a:endParaRPr lang="cs-CZ" dirty="0"/>
          </a:p>
          <a:p>
            <a:r>
              <a:rPr lang="cs-CZ" dirty="0">
                <a:hlinkClick r:id="rId10"/>
              </a:rPr>
              <a:t>https://en.wikipedia.org/wiki/Orbital_Reef</a:t>
            </a:r>
            <a:endParaRPr lang="cs-CZ" dirty="0"/>
          </a:p>
          <a:p>
            <a:r>
              <a:rPr lang="cs-CZ" dirty="0">
                <a:hlinkClick r:id="rId11"/>
              </a:rPr>
              <a:t>https://en.wikipedia.org/wiki/Haven-1</a:t>
            </a:r>
            <a:endParaRPr lang="cs-CZ" dirty="0"/>
          </a:p>
          <a:p>
            <a:r>
              <a:rPr lang="cs-CZ" dirty="0">
                <a:hlinkClick r:id="rId12"/>
              </a:rPr>
              <a:t>https://www.nasa.gov/</a:t>
            </a:r>
            <a:endParaRPr lang="cs-CZ" dirty="0"/>
          </a:p>
          <a:p>
            <a:r>
              <a:rPr lang="cs-CZ" dirty="0">
                <a:hlinkClick r:id="rId13"/>
              </a:rPr>
              <a:t>https://www.flickr.com/photos/nasa2explore/albums/</a:t>
            </a:r>
            <a:endParaRPr lang="cs-CZ" dirty="0"/>
          </a:p>
          <a:p>
            <a:r>
              <a:rPr lang="cs-CZ" dirty="0">
                <a:hlinkClick r:id="rId13"/>
              </a:rPr>
              <a:t>https://www.flickr.com/photos/nasa2explore/albums/</a:t>
            </a:r>
            <a:endParaRPr lang="cs-CZ" dirty="0"/>
          </a:p>
          <a:p>
            <a:r>
              <a:rPr lang="cs-CZ" dirty="0">
                <a:hlinkClick r:id="rId14"/>
              </a:rPr>
              <a:t>https://www.flickr.com/photos/europeanspaceagency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88270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291</Words>
  <Application>Microsoft Office PowerPoint</Application>
  <PresentationFormat>Širokoúhlá obrazovka</PresentationFormat>
  <Paragraphs>101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Bahnschrift SemiBold</vt:lpstr>
      <vt:lpstr>Calibri</vt:lpstr>
      <vt:lpstr>Calibri Light</vt:lpstr>
      <vt:lpstr>Motiv Office</vt:lpstr>
      <vt:lpstr>VESMÍRNÁ TURISTIKA</vt:lpstr>
      <vt:lpstr>OBSAH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VESMÍRNÁ TURISTIKA</dc:title>
  <dc:creator>učebna D253_01</dc:creator>
  <cp:lastModifiedBy>učebna D253_01</cp:lastModifiedBy>
  <cp:revision>6</cp:revision>
  <dcterms:created xsi:type="dcterms:W3CDTF">2024-11-27T08:06:22Z</dcterms:created>
  <dcterms:modified xsi:type="dcterms:W3CDTF">2024-11-27T10:38:55Z</dcterms:modified>
</cp:coreProperties>
</file>