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61" r:id="rId4"/>
    <p:sldId id="263" r:id="rId5"/>
    <p:sldId id="262" r:id="rId6"/>
    <p:sldId id="264" r:id="rId7"/>
    <p:sldId id="265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B2B88-BA9E-4142-BD1E-1F55ECCF3429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232FF-92D9-4443-B16B-2ADA24F44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172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232FF-92D9-4443-B16B-2ADA24F4431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83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CEEEE-B764-2C15-2479-2FED06B62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74BA47-CCCF-04D7-3569-40A6805F7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4F06E-A07A-39B8-86C4-E79AE4EB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703D00-A493-377C-7202-A07AE843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7289CB-9AB2-FBCF-FE5F-97F4619B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38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71409-AD8D-F3F0-4C60-1B8024D8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AF90773-4408-72A6-0172-F02F24CB2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13D3EB-8F92-4B19-BEC4-5072E38C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F73597-6C18-241A-6D84-8FAB90BB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0E04EC-7B88-81DD-C250-194B402B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72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24E33D-4D9F-3BC2-EB18-CFD4C32B2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A267AB-2993-B3FD-E752-6EDC9CCDC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A7DC2C-154D-70AD-9E0D-D7526125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FEF56D-D5A5-0F57-9645-C55ADB96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13082C-1FDA-AD4F-C193-2D8415B1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50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5283E-E073-277F-330E-925DFBD0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C8EE39-9719-8C01-E861-3FCA1FE1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8A8D68-3490-F401-8893-97AA0B18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C328AB-7AB2-E34C-0AC9-AD4AC9C80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245421-E0B8-3D20-400F-BFABDBE0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23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26970-5592-327D-346A-CE9EFAE8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CAEF1C-5855-ED4A-CFCD-B682B3AC0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1AC8F0-7E95-3E62-1289-9E6B2779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74DA64-B0CC-2CC2-C608-71C7B53B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7ECF7C-6818-4A0C-F141-F8EB1F9D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88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60EC5-A7B4-834C-5532-AFF316B7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8FFCF3-2C83-4223-B5BB-992588E92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068629-4846-4248-BDC5-B47509C92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EDFD38-B2C9-5D92-17F7-95418DE3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CF4A8D-341B-478D-B829-2901E4C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9FE8C4-32DD-63FB-7484-B9038FD0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36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AE832-A990-993A-893D-1851338A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FDC10E-4609-82A4-043A-C6756F2CF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55454F-274D-49C8-2015-7C4CC6E68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4474E1-9714-1EB4-7BED-FC4ADB858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C6C8859-1EED-B9EB-73AD-8E9DDD7FE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72505B6-573D-F7BE-E8A2-9C30AE7E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2BE085F-85EA-D793-BE65-78ADDEE6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FD44209-9697-3B7E-9827-66FC7D55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23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6834D-B02D-2D3C-64ED-83CB526C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3B4453D-FEDE-62EB-C13C-DCDB531CC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65FD05-9848-5D18-38B0-4B2F9804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AD9025-4186-0458-1E29-337A08E2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3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A7EFBB-2C39-F020-6DB1-EA10B433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7C5AD9-6A96-8C9D-21E6-45D6F371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587B2C-51E3-E8F6-2D4F-54628DB3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88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D6329-02CD-B8EA-2088-45A58EB6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3D67CD-CF41-F62B-D9C6-BB7D56ACC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099EFE-21E3-10B3-20B3-D263FA242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50B076-EB35-A57E-AC7E-EFAC294D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7A802A-AFC0-F3F7-763F-AA3F0F4D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D06D91-E814-1EE5-7FAD-EC573393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08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BF42F-E5DC-D00D-CE74-57D71A80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C86CED-FB52-62E1-F3AD-B1DD3B5F1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F639E2-CC6E-6A39-B466-E1D81707E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ECB2E0-4394-6D91-D152-275DD1CE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78FD6-7946-1DBD-AB53-368E8009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5DFA8C-8106-22D4-BDE6-3D873079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47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6AFF13E-C253-113E-0AF0-BCB74ABD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7B0614-6C7B-DDC0-C33C-8632D465F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753DEF-93C7-3049-782D-E03DE585B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5B1483-095B-4AC5-A18F-219B4A247C00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81D3A-D08C-A96B-CF5D-22AB7843E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C2B83C-A0D4-4E92-67CD-27368739B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E16E45-8791-4E73-B8E8-36887EC44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36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ven-1" TargetMode="External"/><Relationship Id="rId3" Type="http://schemas.openxmlformats.org/officeDocument/2006/relationships/hyperlink" Target="https://en.wikipedia.org/wiki/Dennis_Tit" TargetMode="External"/><Relationship Id="rId7" Type="http://schemas.openxmlformats.org/officeDocument/2006/relationships/hyperlink" Target="https://www.flickr.com/photos/nasa2explore/albums/" TargetMode="External"/><Relationship Id="rId2" Type="http://schemas.openxmlformats.org/officeDocument/2006/relationships/hyperlink" Target="https://en.wikipedia.org/wiki/Christa_McAulif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xiomspace.com/" TargetMode="External"/><Relationship Id="rId11" Type="http://schemas.openxmlformats.org/officeDocument/2006/relationships/hyperlink" Target="https://www.flickr.com/photos/europeanspaceagency" TargetMode="External"/><Relationship Id="rId5" Type="http://schemas.openxmlformats.org/officeDocument/2006/relationships/hyperlink" Target="https://www.spacex.com/" TargetMode="External"/><Relationship Id="rId10" Type="http://schemas.openxmlformats.org/officeDocument/2006/relationships/hyperlink" Target="https://www.flickr.com/photos/nasacommons/albums/72157644439092941/with/14052996376" TargetMode="External"/><Relationship Id="rId4" Type="http://schemas.openxmlformats.org/officeDocument/2006/relationships/hyperlink" Target="https://en.wikipedia.org/wiki/Space_tourism" TargetMode="External"/><Relationship Id="rId9" Type="http://schemas.openxmlformats.org/officeDocument/2006/relationships/hyperlink" Target="https://en.wikipedia.org/wiki/Orbital_Ree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E3111-6DE8-6866-4D9E-1140BB312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083"/>
            <a:ext cx="9144000" cy="2387600"/>
          </a:xfrm>
        </p:spPr>
        <p:txBody>
          <a:bodyPr>
            <a:normAutofit/>
          </a:bodyPr>
          <a:lstStyle/>
          <a:p>
            <a:r>
              <a:rPr lang="cs-CZ" sz="7200" dirty="0">
                <a:solidFill>
                  <a:schemeClr val="tx2">
                    <a:lumMod val="90000"/>
                    <a:lumOff val="10000"/>
                  </a:schemeClr>
                </a:solidFill>
                <a:latin typeface="Berlin Sans FB Demi" panose="020E0802020502020306" pitchFamily="34" charset="0"/>
              </a:rPr>
              <a:t>Vesmírná turistika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F21FE0-C495-9E45-5CE2-F114D259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6683"/>
            <a:ext cx="9144000" cy="1655762"/>
          </a:xfrm>
        </p:spPr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Tereza Novotná</a:t>
            </a:r>
          </a:p>
        </p:txBody>
      </p:sp>
    </p:spTree>
    <p:extLst>
      <p:ext uri="{BB962C8B-B14F-4D97-AF65-F5344CB8AC3E}">
        <p14:creationId xmlns:p14="http://schemas.microsoft.com/office/powerpoint/2010/main" val="89214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přetlakový oblek, astronaut, venku, území&#10;&#10;Popis byl vytvořen automaticky">
            <a:extLst>
              <a:ext uri="{FF2B5EF4-FFF2-40B4-BE49-F238E27FC236}">
                <a16:creationId xmlns:a16="http://schemas.microsoft.com/office/drawing/2014/main" id="{AE8AB165-6449-041B-C3DC-AE3911C1B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r="23289" b="5970"/>
          <a:stretch/>
        </p:blipFill>
        <p:spPr>
          <a:xfrm>
            <a:off x="3522468" y="-80673"/>
            <a:ext cx="866953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F1AD6-C325-AB7B-1C26-8F295F77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entury" panose="02040604050505020304" pitchFamily="18" charset="0"/>
              </a:rPr>
              <a:t>Obsah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2B3E3-A39B-7163-27DC-EC2C5554F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entury" panose="02040604050505020304" pitchFamily="18" charset="0"/>
              </a:rPr>
              <a:t>Vesmírní turisté</a:t>
            </a:r>
          </a:p>
          <a:p>
            <a:r>
              <a:rPr lang="cs-CZ" sz="2400" dirty="0">
                <a:solidFill>
                  <a:schemeClr val="bg1"/>
                </a:solidFill>
                <a:latin typeface="Century" panose="02040604050505020304" pitchFamily="18" charset="0"/>
              </a:rPr>
              <a:t>Vesmírné mise </a:t>
            </a:r>
          </a:p>
          <a:p>
            <a:r>
              <a:rPr lang="cs-CZ" sz="2400" dirty="0">
                <a:solidFill>
                  <a:schemeClr val="bg1"/>
                </a:solidFill>
                <a:latin typeface="Century" panose="02040604050505020304" pitchFamily="18" charset="0"/>
              </a:rPr>
              <a:t>Výlety do vesmíru</a:t>
            </a:r>
          </a:p>
          <a:p>
            <a:r>
              <a:rPr lang="cs-CZ" sz="2400" dirty="0">
                <a:solidFill>
                  <a:schemeClr val="bg1"/>
                </a:solidFill>
                <a:latin typeface="Century" panose="02040604050505020304" pitchFamily="18" charset="0"/>
              </a:rPr>
              <a:t>Budoucnost</a:t>
            </a:r>
          </a:p>
          <a:p>
            <a:r>
              <a:rPr lang="cs-CZ" sz="2400" dirty="0">
                <a:solidFill>
                  <a:schemeClr val="bg1"/>
                </a:solidFill>
                <a:latin typeface="Century" panose="02040604050505020304" pitchFamily="18" charset="0"/>
              </a:rPr>
              <a:t>zdroje</a:t>
            </a:r>
          </a:p>
          <a:p>
            <a:endParaRPr lang="cs-CZ" sz="17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Mars">
                <a:extLst>
                  <a:ext uri="{FF2B5EF4-FFF2-40B4-BE49-F238E27FC236}">
                    <a16:creationId xmlns:a16="http://schemas.microsoft.com/office/drawing/2014/main" id="{2DF7690A-9E4A-15F1-7B4C-CD6ED23CF4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8822090"/>
                  </p:ext>
                </p:extLst>
              </p:nvPr>
            </p:nvGraphicFramePr>
            <p:xfrm>
              <a:off x="3658831" y="4509248"/>
              <a:ext cx="2082980" cy="209906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82980" cy="209906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075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Mars">
                <a:extLst>
                  <a:ext uri="{FF2B5EF4-FFF2-40B4-BE49-F238E27FC236}">
                    <a16:creationId xmlns:a16="http://schemas.microsoft.com/office/drawing/2014/main" id="{2DF7690A-9E4A-15F1-7B4C-CD6ED23CF4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8831" y="4509248"/>
                <a:ext cx="2082980" cy="2099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4841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Lidská tvář, úsměv, oblečení&#10;&#10;Popis byl vytvořen automaticky">
            <a:extLst>
              <a:ext uri="{FF2B5EF4-FFF2-40B4-BE49-F238E27FC236}">
                <a16:creationId xmlns:a16="http://schemas.microsoft.com/office/drawing/2014/main" id="{F74CF8FA-AD72-8FC0-D613-1E1DCE3A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9091" r="2107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EAF965-F2E5-22B4-73E9-2E81CF39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Century" panose="02040604050505020304" pitchFamily="18" charset="0"/>
              </a:rPr>
              <a:t>Vesmírní turisté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0C64E2-BC00-66C7-B044-6089DCA78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1985: Projekt „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Teacher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 in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Space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“ 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První kosmický turista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Neúspěšný: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explodace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 raketoplánu 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2011: osmidenní výlet amerického podnikatele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Dvojce režisérů pro film „Výzva“ (2011)</a:t>
            </a:r>
          </a:p>
          <a:p>
            <a:endParaRPr lang="cs-CZ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40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mrak, venku, raketa&#10;&#10;Popis byl vytvořen automaticky">
            <a:extLst>
              <a:ext uri="{FF2B5EF4-FFF2-40B4-BE49-F238E27FC236}">
                <a16:creationId xmlns:a16="http://schemas.microsoft.com/office/drawing/2014/main" id="{CC380B25-A37D-296F-8923-C3A3D1341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8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07182B-11DF-E74E-CCB8-42BDE8B6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cs-CZ" sz="4000" dirty="0">
                <a:solidFill>
                  <a:schemeClr val="bg1"/>
                </a:solidFill>
                <a:latin typeface="Century" panose="02040604050505020304" pitchFamily="18" charset="0"/>
              </a:rPr>
              <a:t>Vesmírné mise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59080C-762D-FC95-BAF3-EC079848C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Oblíbenost v posledních letech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Provozovatelé: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Space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 X, Axiom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Space</a:t>
            </a:r>
            <a:endParaRPr lang="cs-CZ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D</a:t>
            </a:r>
            <a:r>
              <a:rPr lang="pt-BR" sz="2000" dirty="0">
                <a:solidFill>
                  <a:schemeClr val="bg1"/>
                </a:solidFill>
                <a:latin typeface="Century" panose="02040604050505020304" pitchFamily="18" charset="0"/>
              </a:rPr>
              <a:t>oprav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a</a:t>
            </a:r>
            <a:r>
              <a:rPr lang="pt-BR" sz="2000" dirty="0">
                <a:solidFill>
                  <a:schemeClr val="bg1"/>
                </a:solidFill>
                <a:latin typeface="Century" panose="02040604050505020304" pitchFamily="18" charset="0"/>
              </a:rPr>
              <a:t> na Mezinárodní vesmírnou stanici ISS</a:t>
            </a:r>
            <a:endParaRPr lang="cs-CZ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Již tři skupiny turistů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Příští rok bude další</a:t>
            </a:r>
          </a:p>
        </p:txBody>
      </p:sp>
    </p:spTree>
    <p:extLst>
      <p:ext uri="{BB962C8B-B14F-4D97-AF65-F5344CB8AC3E}">
        <p14:creationId xmlns:p14="http://schemas.microsoft.com/office/powerpoint/2010/main" val="422170902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rostor, Vesmír, mlhovina, galaxie&#10;&#10;Popis byl vytvořen automaticky">
            <a:extLst>
              <a:ext uri="{FF2B5EF4-FFF2-40B4-BE49-F238E27FC236}">
                <a16:creationId xmlns:a16="http://schemas.microsoft.com/office/drawing/2014/main" id="{454BAEDB-18E5-21EC-4CCF-ECCD3353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3" r="9090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7033A3-5C5A-6E2D-0F4B-0189FFEF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Century" panose="02040604050505020304" pitchFamily="18" charset="0"/>
              </a:rPr>
              <a:t>Výlety do vesmíru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50069-0148-AF66-29FD-42B1D9854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Možnost pro vesmírné nadšence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Několikaminutový výlet nad hranici kosmického prostoru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Provozovatelé: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BlueOrigin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Virgin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Galactic</a:t>
            </a:r>
            <a:endParaRPr lang="cs-CZ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Cena: 250-300 tisíc dolarů. </a:t>
            </a:r>
          </a:p>
        </p:txBody>
      </p:sp>
    </p:spTree>
    <p:extLst>
      <p:ext uri="{BB962C8B-B14F-4D97-AF65-F5344CB8AC3E}">
        <p14:creationId xmlns:p14="http://schemas.microsoft.com/office/powerpoint/2010/main" val="17823868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rostlina, Výrazná modrá, tráva, budova&#10;&#10;Popis byl vytvořen automaticky">
            <a:extLst>
              <a:ext uri="{FF2B5EF4-FFF2-40B4-BE49-F238E27FC236}">
                <a16:creationId xmlns:a16="http://schemas.microsoft.com/office/drawing/2014/main" id="{0CBBACA2-9FCE-380F-1F60-B225B715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r="9090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2E558D-5782-C6B5-32E4-EE50CABE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Century" panose="02040604050505020304" pitchFamily="18" charset="0"/>
              </a:rPr>
              <a:t>Budoucnost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CFE8A1-2495-6E24-4A7A-2B211A818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Vesmírné hotely 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Toalety, spací kóje, speciální okna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Asistence robotů s umělou inteligencí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Po čase běžná záležitost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Vesmírná turistika bude také levnější</a:t>
            </a:r>
          </a:p>
        </p:txBody>
      </p:sp>
    </p:spTree>
    <p:extLst>
      <p:ext uri="{BB962C8B-B14F-4D97-AF65-F5344CB8AC3E}">
        <p14:creationId xmlns:p14="http://schemas.microsoft.com/office/powerpoint/2010/main" val="18459647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raz, umění, strom, venku&#10;&#10;Popis byl vytvořen automaticky">
            <a:extLst>
              <a:ext uri="{FF2B5EF4-FFF2-40B4-BE49-F238E27FC236}">
                <a16:creationId xmlns:a16="http://schemas.microsoft.com/office/drawing/2014/main" id="{0865F112-B69B-5EF8-6AB0-722C8793C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212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AA05D0-1BC1-8928-8AE6-E1869681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Century" panose="02040604050505020304" pitchFamily="18" charset="0"/>
              </a:rPr>
              <a:t>Budoucnost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22171-E290-84B6-171D-8310EBE8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Voyager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 Station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Kapacita: 400 turistů, 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k dispozici: bar, koncertní sál, kino atd.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Další vesmírný hotel: společnost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AxiomSpace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, </a:t>
            </a:r>
          </a:p>
          <a:p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Následně společnosti: VAST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Space</a:t>
            </a:r>
            <a:r>
              <a:rPr lang="cs-CZ" sz="2000" dirty="0">
                <a:solidFill>
                  <a:schemeClr val="bg1"/>
                </a:solidFill>
                <a:latin typeface="Century" panose="02040604050505020304" pitchFamily="18" charset="0"/>
              </a:rPr>
              <a:t>, Blue </a:t>
            </a:r>
            <a:r>
              <a:rPr lang="cs-CZ" sz="2000" dirty="0" err="1">
                <a:solidFill>
                  <a:schemeClr val="bg1"/>
                </a:solidFill>
                <a:latin typeface="Century" panose="02040604050505020304" pitchFamily="18" charset="0"/>
              </a:rPr>
              <a:t>Origin</a:t>
            </a:r>
            <a:endParaRPr lang="cs-CZ" sz="20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1823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AA3CEB-3DCB-0DA1-306C-7558CC68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8000">
                <a:solidFill>
                  <a:schemeClr val="bg1"/>
                </a:solidFill>
              </a:rPr>
              <a:t>			</a:t>
            </a:r>
            <a:r>
              <a:rPr lang="cs-CZ" sz="8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cs-CZ" sz="8000">
                <a:solidFill>
                  <a:schemeClr val="bg1"/>
                </a:solidFill>
                <a:latin typeface="Amasis MT Pro Medium" panose="02040604050005020304" pitchFamily="18" charset="-18"/>
                <a:cs typeface="Angsana New" panose="02020603050405020304" pitchFamily="18" charset="-34"/>
              </a:rPr>
              <a:t>Děkuji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1786B-060C-9399-944D-340EEA52D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cs-CZ" sz="16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https://en.wikipedia.org/wiki/Christa_McAuliff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https://en.wikipedia.org/wiki/Dennis_Tit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https://en.wikipedia.org/wiki/Space_tourism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https://www.spacex.com/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https://www.axiomspace.com/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Johnson’s albums | Flickr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es-ES" sz="16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https://en.wikipedia.org/wiki/Haven-1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Orbital Reef – Wikipedia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Haven-1 - Wikipedia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cs-CZ" sz="16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Johnson’s albums | Flickr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pt-BR" sz="160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https://www.flickr.com/photos/nasacommons/albums/72157644439092941/with/14052996376</a:t>
            </a:r>
            <a:endParaRPr lang="cs-CZ" sz="1600">
              <a:solidFill>
                <a:schemeClr val="bg1"/>
              </a:solidFill>
            </a:endParaRPr>
          </a:p>
          <a:p>
            <a:r>
              <a:rPr lang="pt-BR" sz="160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https://www.flickr.com/photos/europeanspaceagenc</a:t>
            </a:r>
            <a:r>
              <a:rPr lang="cs-CZ" sz="160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</a:t>
            </a:r>
            <a:endParaRPr lang="cs-CZ" sz="1600">
              <a:solidFill>
                <a:schemeClr val="bg1"/>
              </a:solidFill>
            </a:endParaRPr>
          </a:p>
          <a:p>
            <a:endParaRPr lang="cs-CZ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438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279</Words>
  <Application>Microsoft Office PowerPoint</Application>
  <PresentationFormat>Širokoúhlá obrazovka</PresentationFormat>
  <Paragraphs>51</Paragraphs>
  <Slides>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7" baseType="lpstr">
      <vt:lpstr>Amasis MT Pro Medium</vt:lpstr>
      <vt:lpstr>Angsana New</vt:lpstr>
      <vt:lpstr>Aptos</vt:lpstr>
      <vt:lpstr>Aptos Display</vt:lpstr>
      <vt:lpstr>Arial</vt:lpstr>
      <vt:lpstr>Berlin Sans FB Demi</vt:lpstr>
      <vt:lpstr>Calibri</vt:lpstr>
      <vt:lpstr>Century</vt:lpstr>
      <vt:lpstr>Motiv Office</vt:lpstr>
      <vt:lpstr>Vesmírná turistika</vt:lpstr>
      <vt:lpstr>Obsah</vt:lpstr>
      <vt:lpstr>Vesmírní turisté</vt:lpstr>
      <vt:lpstr>Vesmírné mise</vt:lpstr>
      <vt:lpstr>Výlety do vesmíru</vt:lpstr>
      <vt:lpstr>Budoucnost</vt:lpstr>
      <vt:lpstr>Budoucnost</vt:lpstr>
      <vt:lpstr>          Děkuji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učebna D353_01</dc:creator>
  <cp:lastModifiedBy>učebna D353_01</cp:lastModifiedBy>
  <cp:revision>4</cp:revision>
  <dcterms:created xsi:type="dcterms:W3CDTF">2024-11-27T08:20:07Z</dcterms:created>
  <dcterms:modified xsi:type="dcterms:W3CDTF">2024-11-27T10:57:46Z</dcterms:modified>
</cp:coreProperties>
</file>