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57" r:id="rId4"/>
    <p:sldId id="259" r:id="rId5"/>
    <p:sldId id="258" r:id="rId6"/>
    <p:sldId id="260" r:id="rId7"/>
    <p:sldId id="264" r:id="rId8"/>
    <p:sldId id="261" r:id="rId9"/>
    <p:sldId id="263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A2D5"/>
    <a:srgbClr val="F0F0F0"/>
    <a:srgbClr val="E2E5F0"/>
    <a:srgbClr val="000000"/>
    <a:srgbClr val="FFFFFF"/>
    <a:srgbClr val="011D6D"/>
    <a:srgbClr val="501C11"/>
    <a:srgbClr val="503032"/>
    <a:srgbClr val="4B2425"/>
    <a:srgbClr val="874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90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5CFB5-09C7-4C3B-88C2-A93FCA394B5D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82F39-5F15-4648-BEDF-CA3800DD7B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1924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F82F39-5F15-4648-BEDF-CA3800DD7B4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904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8C77A6-CA81-1B51-0BEB-2DBD1560F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AF3D99-A9DD-C236-2057-3C41C3CD5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4544F9-8968-1F06-B3A4-166C32901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94D6E8-F179-CAD9-4DED-A2B44E38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6F8B81-F117-A55D-DC2F-EA703B02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21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7A1D4C-B3EF-C720-787A-DD5986B4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36B52BB-E2D6-CCD2-8581-5290CDA1D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D34B52-53D9-14BD-F1D1-86FA01BF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71CC41-5FA0-DD19-C69D-AC3E5B9A2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B67631-30AC-CBD5-C341-0FDDFC6F7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582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7899A91-3026-4C84-88F7-92BF7FC47E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0C33F83-0072-95B3-01FF-5125E7FD6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8422AF-D299-C357-90FD-749B6D54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0D04FF-A4C1-70EC-DB9C-4D927606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F92DD1-72B2-9568-40E0-2DE6BF32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06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C677A-E166-DA68-2CAF-85E53D2C9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ED9DDF-5304-8D1D-1A62-64A8E41CE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04E03B-9D08-4F89-6B14-732DAF25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A6CF56-1A8C-2A63-E855-FDD4423A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257FDF-6E73-821F-3D74-7A773A9C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04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44189D-FD3D-92BC-7805-7286F268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B00975B-5260-E78B-D91C-7A8EBED68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AC89A2-C31C-EDCD-D36B-2093E38B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3064E4-379E-2546-09C2-211FAADDD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E33F48-9DAF-A608-BDED-A277EC0FC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78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E3B612-5D85-E5B4-5B02-3040901F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93AB26-F1A2-7135-D3FE-7BB66EBB7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092CA2-75CC-5A1C-F530-A5C543298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441053-5551-CE43-DBB2-0A881DEF4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CEAFE4-0783-D9EB-4066-44C892BAE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929CE6B-D1FB-24AB-9C7C-A07760AB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84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1EEA5-1418-2D81-6121-F724945CE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D547A4-608A-0754-489C-21A4F1645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2987B5-E26D-E546-690F-4D5C11965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B88A431-6805-1258-E809-DCF62C5670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7E7384D-51AF-E376-F177-58ED0A756F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37B5C2E-FE4F-1095-4992-12DA9CA15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3B120CC-D84D-9B7B-5E4E-8B8825BE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9C771D3-FB00-56D2-A127-A91C95CB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62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1BDB22-3ABF-3402-1ACC-E27B5FE81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EA6A56-352C-D425-2EEA-0E78EFA8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5B74686-5474-5D6D-1491-499D9B5C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37FD66-046C-B3EE-6206-E344A8CF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3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533F531-D133-BABB-587B-A80F3559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C8BF0C4-02A8-F365-0105-7D8FD8F7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3E9E4C6-5D32-4FA8-8ED7-3B2FEB71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464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F5B16-D625-4CEB-48A9-83428455B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5471C-9EA9-D1A8-8E21-5BADFD5EF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E33022-4D32-BB3B-3E0F-510F4C279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1D2417A-4CF4-8E89-9D84-0609661A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0AB987-888E-4ABA-78AC-8E8EBF87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EC80B0-FD31-94D7-D511-32AFBA9B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8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F3E6C-28FE-7C98-7AA8-4A090E9C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0735C3D-431C-BE9A-DB3E-7FEED7619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6D386E-318B-6E76-1213-FA3B84751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902D3B-C7AD-CFC7-068D-E035A2D5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423A467-2AC8-9246-FEEB-DA86DC56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2949686-4061-8151-C19B-B8A725C1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635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F27F3A2-4D42-39F7-11CF-2755FE514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051CFC-BB92-9F1C-83B3-7483B5DBD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44A0C2-D622-4C2B-6B61-1A8088ABB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3A0C02-B8FF-492B-A8A7-1AC4089FB653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E2C953-8326-8FDB-5666-AABE62978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59CEDD-5B2F-847E-98CC-0E0E0B0DA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CBDD6F-9B20-49A3-8B2C-6F3C73386F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56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nnis_Tito" TargetMode="External"/><Relationship Id="rId2" Type="http://schemas.openxmlformats.org/officeDocument/2006/relationships/hyperlink" Target="https://en.wikipedia.org/wiki/Christa_McAuliff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xiomspace.com/" TargetMode="External"/><Relationship Id="rId5" Type="http://schemas.openxmlformats.org/officeDocument/2006/relationships/hyperlink" Target="https://www.spacex.com/" TargetMode="External"/><Relationship Id="rId4" Type="http://schemas.openxmlformats.org/officeDocument/2006/relationships/hyperlink" Target="https://en.wikipedia.org/wiki/Space_touris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F07509-E1F4-79D5-6EF1-DB1934119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119" y="810623"/>
            <a:ext cx="4894428" cy="3570162"/>
          </a:xfrm>
        </p:spPr>
        <p:txBody>
          <a:bodyPr anchor="b">
            <a:normAutofit/>
          </a:bodyPr>
          <a:lstStyle/>
          <a:p>
            <a:pPr algn="l"/>
            <a:r>
              <a:rPr lang="cs-CZ" sz="5400">
                <a:solidFill>
                  <a:schemeClr val="bg1"/>
                </a:solidFill>
                <a:latin typeface="Arial Black" panose="020B0A04020102020204" pitchFamily="34" charset="0"/>
              </a:rPr>
              <a:t>Vesmírná turistika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8AFD1DB-E5F5-98F0-AA59-A80A6B907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119" y="4547167"/>
            <a:ext cx="4894428" cy="1288482"/>
          </a:xfrm>
        </p:spPr>
        <p:txBody>
          <a:bodyPr>
            <a:normAutofit/>
          </a:bodyPr>
          <a:lstStyle/>
          <a:p>
            <a:pPr algn="l"/>
            <a:r>
              <a:rPr lang="cs-CZ" sz="2000">
                <a:solidFill>
                  <a:schemeClr val="bg1"/>
                </a:solidFill>
              </a:rPr>
              <a:t>Roman Lexa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9A25BD06-87C1-31CA-2DD5-017859DCF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5" b="12822"/>
          <a:stretch/>
        </p:blipFill>
        <p:spPr>
          <a:xfrm rot="5400000">
            <a:off x="5935028" y="1012050"/>
            <a:ext cx="5664354" cy="4833901"/>
          </a:xfrm>
          <a:prstGeom prst="rect">
            <a:avLst/>
          </a:prstGeom>
          <a:ln w="28575">
            <a:noFill/>
          </a:ln>
        </p:spPr>
      </p:pic>
      <p:sp>
        <p:nvSpPr>
          <p:cNvPr id="33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5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039B9-A898-2F1B-E843-10ECD83A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1504" y="2402647"/>
            <a:ext cx="10515600" cy="1325563"/>
          </a:xfrm>
        </p:spPr>
        <p:txBody>
          <a:bodyPr>
            <a:normAutofit/>
          </a:bodyPr>
          <a:lstStyle/>
          <a:p>
            <a:r>
              <a:rPr lang="cs-CZ" sz="6600" dirty="0"/>
              <a:t>DĚKUJI ZA POZORNOST </a:t>
            </a:r>
          </a:p>
        </p:txBody>
      </p:sp>
      <p:pic>
        <p:nvPicPr>
          <p:cNvPr id="5" name="Zástupný obsah 4" descr="Obsah obrázku Vesmír, astronomie, prostor, Astronomický objekt&#10;&#10;Popis byl vytvořen automaticky">
            <a:extLst>
              <a:ext uri="{FF2B5EF4-FFF2-40B4-BE49-F238E27FC236}">
                <a16:creationId xmlns:a16="http://schemas.microsoft.com/office/drawing/2014/main" id="{7F9F7672-2428-E048-8407-F93808633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729" y="-1543429"/>
            <a:ext cx="7015247" cy="3946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Vesmír, prostor, Astronomický objekt, astronomie&#10;&#10;Popis byl vytvořen automaticky">
            <a:extLst>
              <a:ext uri="{FF2B5EF4-FFF2-40B4-BE49-F238E27FC236}">
                <a16:creationId xmlns:a16="http://schemas.microsoft.com/office/drawing/2014/main" id="{46636538-37C6-C7D2-F726-A55262859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26" y="4059767"/>
            <a:ext cx="4164495" cy="378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4479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" name="Náhled snímku 2">
                <a:extLst>
                  <a:ext uri="{FF2B5EF4-FFF2-40B4-BE49-F238E27FC236}">
                    <a16:creationId xmlns:a16="http://schemas.microsoft.com/office/drawing/2014/main" id="{62A7CA52-15D4-DE90-36E0-87A31137D85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16938350"/>
                  </p:ext>
                </p:extLst>
              </p:nvPr>
            </p:nvGraphicFramePr>
            <p:xfrm>
              <a:off x="477079" y="1023515"/>
              <a:ext cx="3261525" cy="1834608"/>
            </p:xfrm>
            <a:graphic>
              <a:graphicData uri="http://schemas.microsoft.com/office/powerpoint/2016/slidezoom">
                <pslz:sldZm>
                  <pslz:sldZmObj sldId="257" cId="1261663895">
                    <pslz:zmPr id="{30A799BA-814C-4218-B74E-021BEECAE906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61525" cy="18346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" name="Náhled snímku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62A7CA52-15D4-DE90-36E0-87A31137D8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77079" y="1023515"/>
                <a:ext cx="3261525" cy="183460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5" name="Náhled snímku 4">
                <a:extLst>
                  <a:ext uri="{FF2B5EF4-FFF2-40B4-BE49-F238E27FC236}">
                    <a16:creationId xmlns:a16="http://schemas.microsoft.com/office/drawing/2014/main" id="{686F2E8B-9BD4-3643-841C-C5BFA93AD9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3040246"/>
                  </p:ext>
                </p:extLst>
              </p:nvPr>
            </p:nvGraphicFramePr>
            <p:xfrm>
              <a:off x="5097669" y="1023514"/>
              <a:ext cx="3261525" cy="1834608"/>
            </p:xfrm>
            <a:graphic>
              <a:graphicData uri="http://schemas.microsoft.com/office/powerpoint/2016/slidezoom">
                <pslz:sldZm>
                  <pslz:sldZmObj sldId="259" cId="2609321948">
                    <pslz:zmPr id="{AD131514-DCF5-4E7F-8876-44B46AB85069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61525" cy="18346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" name="Náhled snímku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686F2E8B-9BD4-3643-841C-C5BFA93AD9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7669" y="1023514"/>
                <a:ext cx="3261525" cy="183460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Náhled snímku 6">
                <a:extLst>
                  <a:ext uri="{FF2B5EF4-FFF2-40B4-BE49-F238E27FC236}">
                    <a16:creationId xmlns:a16="http://schemas.microsoft.com/office/drawing/2014/main" id="{ECC66C78-AC96-8AEC-2052-07F6A57BC4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5946255"/>
                  </p:ext>
                </p:extLst>
              </p:nvPr>
            </p:nvGraphicFramePr>
            <p:xfrm>
              <a:off x="8607287" y="1023514"/>
              <a:ext cx="3243483" cy="1824459"/>
            </p:xfrm>
            <a:graphic>
              <a:graphicData uri="http://schemas.microsoft.com/office/powerpoint/2016/slidezoom">
                <pslz:sldZm>
                  <pslz:sldZmObj sldId="258" cId="4168883526">
                    <pslz:zmPr id="{5570DA4F-2A93-4CA1-9586-DAB68634E141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243483" cy="182445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Náhled snímku 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CC66C78-AC96-8AEC-2052-07F6A57BC4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07287" y="1023514"/>
                <a:ext cx="3243483" cy="182445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9" name="Náhled snímku 8">
                <a:extLst>
                  <a:ext uri="{FF2B5EF4-FFF2-40B4-BE49-F238E27FC236}">
                    <a16:creationId xmlns:a16="http://schemas.microsoft.com/office/drawing/2014/main" id="{40F8685D-2C8F-9F51-3B59-8FD06593F1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32657403"/>
                  </p:ext>
                </p:extLst>
              </p:nvPr>
            </p:nvGraphicFramePr>
            <p:xfrm>
              <a:off x="477079" y="3999878"/>
              <a:ext cx="4214190" cy="2370481"/>
            </p:xfrm>
            <a:graphic>
              <a:graphicData uri="http://schemas.microsoft.com/office/powerpoint/2016/slidezoom">
                <pslz:sldZm>
                  <pslz:sldZmObj sldId="260" cId="1234504375">
                    <pslz:zmPr id="{40AA7FD1-3C96-45A6-89E7-EDDE33FCCB98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14190" cy="237048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9" name="Náhled snímku 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0F8685D-2C8F-9F51-3B59-8FD06593F1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7079" y="3999878"/>
                <a:ext cx="4214190" cy="237048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0" name="TextovéPole 9">
            <a:extLst>
              <a:ext uri="{FF2B5EF4-FFF2-40B4-BE49-F238E27FC236}">
                <a16:creationId xmlns:a16="http://schemas.microsoft.com/office/drawing/2014/main" id="{872CA968-3824-7B16-56FA-DC1547CDECBF}"/>
              </a:ext>
            </a:extLst>
          </p:cNvPr>
          <p:cNvSpPr txBox="1"/>
          <p:nvPr/>
        </p:nvSpPr>
        <p:spPr>
          <a:xfrm>
            <a:off x="3134145" y="144734"/>
            <a:ext cx="5473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CO VÁS ČEKÁ?-OBSAH </a:t>
            </a: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2" name="Náhled snímku 11">
                <a:extLst>
                  <a:ext uri="{FF2B5EF4-FFF2-40B4-BE49-F238E27FC236}">
                    <a16:creationId xmlns:a16="http://schemas.microsoft.com/office/drawing/2014/main" id="{F000093D-A3D5-69C1-42D2-43BFB2BDB2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38764555"/>
                  </p:ext>
                </p:extLst>
              </p:nvPr>
            </p:nvGraphicFramePr>
            <p:xfrm>
              <a:off x="6957391" y="3965822"/>
              <a:ext cx="4389063" cy="2468848"/>
            </p:xfrm>
            <a:graphic>
              <a:graphicData uri="http://schemas.microsoft.com/office/powerpoint/2016/slidezoom">
                <pslz:sldZm>
                  <pslz:sldZmObj sldId="264" cId="1302585200">
                    <pslz:zmPr id="{8533C9E0-CBAF-4596-AFFA-DF252A1E102A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389063" cy="246884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2" name="Náhled snímku 1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000093D-A3D5-69C1-42D2-43BFB2BDB2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57391" y="3965822"/>
                <a:ext cx="4389063" cy="246884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045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F8875E4C-CFFE-4552-ABC7-175C3CB75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B39BAB-CD50-8F39-F276-0D23A1884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403" y="633046"/>
            <a:ext cx="4539543" cy="1314996"/>
          </a:xfrm>
        </p:spPr>
        <p:txBody>
          <a:bodyPr anchor="b">
            <a:normAutofit/>
          </a:bodyPr>
          <a:lstStyle/>
          <a:p>
            <a:r>
              <a:rPr lang="cs-CZ">
                <a:solidFill>
                  <a:schemeClr val="bg1"/>
                </a:solidFill>
                <a:latin typeface="Eras Demi ITC" panose="020B0805030504020804" pitchFamily="34" charset="0"/>
              </a:rPr>
              <a:t>První turisté ve vesmíru</a:t>
            </a:r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41" name="Freeform: Shape 1040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5C0758-E878-F47E-1E97-0D4511367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828" y="2243432"/>
            <a:ext cx="4539543" cy="4044463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Christa </a:t>
            </a:r>
            <a:r>
              <a:rPr lang="cs-CZ" dirty="0" err="1">
                <a:solidFill>
                  <a:schemeClr val="bg1"/>
                </a:solidFill>
              </a:rPr>
              <a:t>McAuliffeová</a:t>
            </a:r>
            <a:r>
              <a:rPr lang="cs-CZ" dirty="0">
                <a:solidFill>
                  <a:schemeClr val="bg1"/>
                </a:solidFill>
              </a:rPr>
              <a:t> - </a:t>
            </a:r>
            <a:r>
              <a:rPr lang="cs-CZ" dirty="0" err="1">
                <a:solidFill>
                  <a:schemeClr val="bg1"/>
                </a:solidFill>
              </a:rPr>
              <a:t>Učileka</a:t>
            </a:r>
            <a:r>
              <a:rPr lang="cs-CZ" dirty="0">
                <a:solidFill>
                  <a:schemeClr val="bg1"/>
                </a:solidFill>
              </a:rPr>
              <a:t> ve vesmíru.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Éra vesmírných letů v roce 2001.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Cesta byla tragicky krátká.</a:t>
            </a:r>
          </a:p>
          <a:p>
            <a:r>
              <a:rPr lang="cs-CZ" dirty="0">
                <a:solidFill>
                  <a:schemeClr val="bg1"/>
                </a:solidFill>
              </a:rPr>
              <a:t>73 sekund po startu explodoval a posádka zahynula.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043" name="Freeform: Shape 1042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5" name="Freeform: Shape 1044">
            <a:extLst>
              <a:ext uri="{FF2B5EF4-FFF2-40B4-BE49-F238E27FC236}">
                <a16:creationId xmlns:a16="http://schemas.microsoft.com/office/drawing/2014/main" id="{53812026-3FC6-44DA-94EF-3B816404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28" name="Picture 4" descr="Obsah obrázku oblečení, Lidská tvář, osoba, úsměv&#10;&#10;Popis byl vytvořen automaticky">
            <a:extLst>
              <a:ext uri="{FF2B5EF4-FFF2-40B4-BE49-F238E27FC236}">
                <a16:creationId xmlns:a16="http://schemas.microsoft.com/office/drawing/2014/main" id="{D48C995D-3B6C-261E-B23C-32D80E432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" b="20292"/>
          <a:stretch/>
        </p:blipFill>
        <p:spPr bwMode="auto">
          <a:xfrm>
            <a:off x="7762879" y="1823088"/>
            <a:ext cx="2952748" cy="2952748"/>
          </a:xfrm>
          <a:custGeom>
            <a:avLst/>
            <a:gdLst/>
            <a:ahLst/>
            <a:cxnLst/>
            <a:rect l="l" t="t" r="r" b="b"/>
            <a:pathLst>
              <a:path w="2361890" h="2361890">
                <a:moveTo>
                  <a:pt x="1180945" y="0"/>
                </a:moveTo>
                <a:cubicBezTo>
                  <a:pt x="1833163" y="0"/>
                  <a:pt x="2361890" y="528727"/>
                  <a:pt x="2361890" y="1180945"/>
                </a:cubicBezTo>
                <a:cubicBezTo>
                  <a:pt x="2361890" y="1833163"/>
                  <a:pt x="1833163" y="2361890"/>
                  <a:pt x="1180945" y="2361890"/>
                </a:cubicBezTo>
                <a:cubicBezTo>
                  <a:pt x="528727" y="2361890"/>
                  <a:pt x="0" y="1833163"/>
                  <a:pt x="0" y="1180945"/>
                </a:cubicBezTo>
                <a:cubicBezTo>
                  <a:pt x="0" y="528727"/>
                  <a:pt x="528727" y="0"/>
                  <a:pt x="1180945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grpSp>
        <p:nvGrpSpPr>
          <p:cNvPr id="1047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1663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8875E4C-CFFE-4552-ABC7-175C3CB75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075F5E-B1ED-F717-53A2-4AA2EBF3A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403" y="633046"/>
            <a:ext cx="4539543" cy="1314996"/>
          </a:xfrm>
        </p:spPr>
        <p:txBody>
          <a:bodyPr anchor="b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latin typeface="Eras Demi ITC" panose="020B0805030504020804" pitchFamily="34" charset="0"/>
              </a:rPr>
              <a:t>Dennis Tito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BA3890-60ED-9B8D-99C3-CEDE4D958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403" y="2125737"/>
            <a:ext cx="4539543" cy="40444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Dennis Anthony Tito inženýr a podnikatel.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Svoji cestu plně uhradil</a:t>
            </a:r>
          </a:p>
          <a:p>
            <a:r>
              <a:rPr lang="cs-CZ" dirty="0">
                <a:solidFill>
                  <a:schemeClr val="bg1"/>
                </a:solidFill>
              </a:rPr>
              <a:t>předpokládá se, že šlo o zhruba 20 milionů dolarů.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3812026-3FC6-44DA-94EF-3B816404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Obrázek 3" descr="Obsah obrázku oblečení, osoba, Lidská tvář, muž&#10;&#10;Popis byl vytvořen automaticky">
            <a:extLst>
              <a:ext uri="{FF2B5EF4-FFF2-40B4-BE49-F238E27FC236}">
                <a16:creationId xmlns:a16="http://schemas.microsoft.com/office/drawing/2014/main" id="{4F0E2170-BB2B-3499-39FA-F7B666131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727" r="10000"/>
          <a:stretch/>
        </p:blipFill>
        <p:spPr>
          <a:xfrm>
            <a:off x="7043153" y="1948042"/>
            <a:ext cx="3454390" cy="3454390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932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44B4346-EE7D-419A-821F-86F363EA6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               </a:t>
            </a:r>
            <a:r>
              <a:rPr lang="cs-CZ" dirty="0">
                <a:solidFill>
                  <a:schemeClr val="bg1"/>
                </a:solidFill>
                <a:latin typeface="Eras Demi ITC" panose="020B0805030504020804" pitchFamily="34" charset="0"/>
              </a:rPr>
              <a:t>Výzva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46CE27-A1ED-DDF7-3A9B-1FE70A934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Mezi typické kosmické turisty asi nemůžeme počítat dvojici ruských filmových tvůrců.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 říjnu 2021 natáčeli deset dnů na palubě ISS scény</a:t>
            </a:r>
          </a:p>
          <a:p>
            <a:r>
              <a:rPr lang="cs-CZ" dirty="0">
                <a:solidFill>
                  <a:schemeClr val="bg1"/>
                </a:solidFill>
              </a:rPr>
              <a:t>Ruského velkofilmu „Výzva“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Obrázek 6" descr="Obsah obrázku venku, území, sníh, ochranný oděv&#10;&#10;Popis byl vytvořen automaticky">
            <a:extLst>
              <a:ext uri="{FF2B5EF4-FFF2-40B4-BE49-F238E27FC236}">
                <a16:creationId xmlns:a16="http://schemas.microsoft.com/office/drawing/2014/main" id="{78AE79D8-DE91-5E01-A961-33582D465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319"/>
                    </a14:imgEffect>
                    <a14:imgEffect>
                      <a14:saturation sa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1" r="23447" b="-2"/>
          <a:stretch/>
        </p:blipFill>
        <p:spPr>
          <a:xfrm>
            <a:off x="6749925" y="809181"/>
            <a:ext cx="4558377" cy="4558377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3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8883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875E4C-CFFE-4552-ABC7-175C3CB75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F42DF1-694F-7705-5782-795E3D3B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942" y="687190"/>
            <a:ext cx="5533731" cy="1314996"/>
          </a:xfrm>
        </p:spPr>
        <p:txBody>
          <a:bodyPr anchor="b">
            <a:normAutofit fontScale="90000"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                        </a:t>
            </a:r>
            <a:r>
              <a:rPr lang="cs-CZ" dirty="0">
                <a:solidFill>
                  <a:schemeClr val="bg1"/>
                </a:solidFill>
                <a:latin typeface="Eras Demi ITC" panose="020B0805030504020804" pitchFamily="34" charset="0"/>
              </a:rPr>
              <a:t>Vesmírná mise</a:t>
            </a:r>
            <a:br>
              <a:rPr lang="cs-CZ" sz="2800" dirty="0">
                <a:solidFill>
                  <a:schemeClr val="bg1"/>
                </a:solidFill>
              </a:rPr>
            </a:br>
            <a:r>
              <a:rPr lang="cs-CZ" sz="2800" dirty="0">
                <a:solidFill>
                  <a:schemeClr val="bg1"/>
                </a:solidFill>
              </a:rPr>
              <a:t>                                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C633DD-C8C8-9474-ED3C-78A7BB76A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5403" y="2125737"/>
            <a:ext cx="4539543" cy="40444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Skutečné kosmické turistiky.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Však nastává v posledních letech začínají využívat kabiny </a:t>
            </a:r>
            <a:r>
              <a:rPr lang="cs-CZ" dirty="0" err="1">
                <a:solidFill>
                  <a:schemeClr val="bg1"/>
                </a:solidFill>
              </a:rPr>
              <a:t>CrewDragon</a:t>
            </a:r>
            <a:r>
              <a:rPr lang="cs-CZ" dirty="0">
                <a:solidFill>
                  <a:schemeClr val="bg1"/>
                </a:solidFill>
              </a:rPr>
              <a:t> společnosti </a:t>
            </a:r>
            <a:r>
              <a:rPr lang="cs-CZ" dirty="0" err="1">
                <a:solidFill>
                  <a:schemeClr val="bg1"/>
                </a:solidFill>
              </a:rPr>
              <a:t>SpaceX</a:t>
            </a:r>
            <a:r>
              <a:rPr lang="cs-CZ" dirty="0">
                <a:solidFill>
                  <a:schemeClr val="bg1"/>
                </a:solidFill>
              </a:rPr>
              <a:t> jednoho.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812026-3FC6-44DA-94EF-3B816404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Obrázek 4" descr="Obsah obrázku prostor, Vesmír, Astronomický objekt, astronomie&#10;&#10;Popis byl vytvořen automaticky">
            <a:extLst>
              <a:ext uri="{FF2B5EF4-FFF2-40B4-BE49-F238E27FC236}">
                <a16:creationId xmlns:a16="http://schemas.microsoft.com/office/drawing/2014/main" id="{61094820-77A4-C45D-3646-1C82E2DE9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0" r="11069" b="-1"/>
          <a:stretch/>
        </p:blipFill>
        <p:spPr>
          <a:xfrm>
            <a:off x="6854073" y="2923953"/>
            <a:ext cx="3454390" cy="3454390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pic>
        <p:nvPicPr>
          <p:cNvPr id="7" name="Obrázek 6" descr="Obsah obrázku Vesmír, astronomie, prostor, mlhovina&#10;&#10;Popis byl vytvořen automaticky">
            <a:extLst>
              <a:ext uri="{FF2B5EF4-FFF2-40B4-BE49-F238E27FC236}">
                <a16:creationId xmlns:a16="http://schemas.microsoft.com/office/drawing/2014/main" id="{A3C04209-E8A9-C087-316A-B0199BAA0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8254"/>
          <a:stretch/>
        </p:blipFill>
        <p:spPr>
          <a:xfrm>
            <a:off x="8444193" y="156675"/>
            <a:ext cx="2952748" cy="2952748"/>
          </a:xfrm>
          <a:custGeom>
            <a:avLst/>
            <a:gdLst/>
            <a:ahLst/>
            <a:cxnLst/>
            <a:rect l="l" t="t" r="r" b="b"/>
            <a:pathLst>
              <a:path w="2361890" h="2361890">
                <a:moveTo>
                  <a:pt x="1180945" y="0"/>
                </a:moveTo>
                <a:cubicBezTo>
                  <a:pt x="1833163" y="0"/>
                  <a:pt x="2361890" y="528727"/>
                  <a:pt x="2361890" y="1180945"/>
                </a:cubicBezTo>
                <a:cubicBezTo>
                  <a:pt x="2361890" y="1833163"/>
                  <a:pt x="1833163" y="2361890"/>
                  <a:pt x="1180945" y="2361890"/>
                </a:cubicBezTo>
                <a:cubicBezTo>
                  <a:pt x="528727" y="2361890"/>
                  <a:pt x="0" y="1833163"/>
                  <a:pt x="0" y="1180945"/>
                </a:cubicBezTo>
                <a:cubicBezTo>
                  <a:pt x="0" y="528727"/>
                  <a:pt x="528727" y="0"/>
                  <a:pt x="1180945" y="0"/>
                </a:cubicBezTo>
                <a:close/>
              </a:path>
            </a:pathLst>
          </a:custGeom>
        </p:spPr>
      </p:pic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450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875E4C-CFFE-4552-ABC7-175C3CB75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D40935-9F32-2678-9441-DCDA13669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015" y="174637"/>
            <a:ext cx="5855780" cy="1314996"/>
          </a:xfrm>
        </p:spPr>
        <p:txBody>
          <a:bodyPr anchor="b">
            <a:normAutofit/>
          </a:bodyPr>
          <a:lstStyle/>
          <a:p>
            <a:r>
              <a:rPr lang="cs-CZ" sz="4100" dirty="0">
                <a:solidFill>
                  <a:schemeClr val="bg1"/>
                </a:solidFill>
              </a:rPr>
              <a:t> </a:t>
            </a:r>
            <a:r>
              <a:rPr lang="cs-CZ" sz="4100" dirty="0">
                <a:solidFill>
                  <a:schemeClr val="bg1"/>
                </a:solidFill>
                <a:latin typeface="Eras Demi ITC" panose="020B0805030504020804" pitchFamily="34" charset="0"/>
              </a:rPr>
              <a:t>Výlety do vesmíru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6FF82A-F1A7-8C74-31B4-BDCB38466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854" y="2333880"/>
            <a:ext cx="4539543" cy="40444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Nejmladším účastníkem je osmnáctiletý Nizozemský student Oliver </a:t>
            </a:r>
            <a:r>
              <a:rPr lang="cs-CZ" dirty="0" err="1">
                <a:solidFill>
                  <a:schemeClr val="bg1"/>
                </a:solidFill>
              </a:rPr>
              <a:t>Daemen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 Nejstarším byl Edward Dwight. Bylo mu 90 let a 8 měsíců. 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3812026-3FC6-44DA-94EF-3B816404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Obrázek 4" descr="Obsah obrázku oblečení, hoblovat, osoba, letadlo&#10;&#10;Popis byl vytvořen automaticky">
            <a:extLst>
              <a:ext uri="{FF2B5EF4-FFF2-40B4-BE49-F238E27FC236}">
                <a16:creationId xmlns:a16="http://schemas.microsoft.com/office/drawing/2014/main" id="{70D3287A-106F-CDC0-072A-33646040F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4" r="14893" b="-4"/>
          <a:stretch/>
        </p:blipFill>
        <p:spPr>
          <a:xfrm>
            <a:off x="6854073" y="2923953"/>
            <a:ext cx="3454390" cy="3454390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pic>
        <p:nvPicPr>
          <p:cNvPr id="7" name="Obrázek 6" descr="Obsah obrázku satelit, přeprava, prostor, venku&#10;&#10;Popis byl vytvořen automaticky">
            <a:extLst>
              <a:ext uri="{FF2B5EF4-FFF2-40B4-BE49-F238E27FC236}">
                <a16:creationId xmlns:a16="http://schemas.microsoft.com/office/drawing/2014/main" id="{B4AD3127-81C3-3AA3-BF50-A2247153A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r="13992"/>
          <a:stretch/>
        </p:blipFill>
        <p:spPr>
          <a:xfrm>
            <a:off x="8444193" y="156675"/>
            <a:ext cx="2952748" cy="2952748"/>
          </a:xfrm>
          <a:custGeom>
            <a:avLst/>
            <a:gdLst/>
            <a:ahLst/>
            <a:cxnLst/>
            <a:rect l="l" t="t" r="r" b="b"/>
            <a:pathLst>
              <a:path w="2361890" h="2361890">
                <a:moveTo>
                  <a:pt x="1180945" y="0"/>
                </a:moveTo>
                <a:cubicBezTo>
                  <a:pt x="1833163" y="0"/>
                  <a:pt x="2361890" y="528727"/>
                  <a:pt x="2361890" y="1180945"/>
                </a:cubicBezTo>
                <a:cubicBezTo>
                  <a:pt x="2361890" y="1833163"/>
                  <a:pt x="1833163" y="2361890"/>
                  <a:pt x="1180945" y="2361890"/>
                </a:cubicBezTo>
                <a:cubicBezTo>
                  <a:pt x="528727" y="2361890"/>
                  <a:pt x="0" y="1833163"/>
                  <a:pt x="0" y="1180945"/>
                </a:cubicBezTo>
                <a:cubicBezTo>
                  <a:pt x="0" y="528727"/>
                  <a:pt x="528727" y="0"/>
                  <a:pt x="1180945" y="0"/>
                </a:cubicBezTo>
                <a:close/>
              </a:path>
            </a:pathLst>
          </a:custGeom>
        </p:spPr>
      </p:pic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2585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E76E8A-B2CA-F97F-82B5-FD94FA23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0" y="3550693"/>
            <a:ext cx="646568" cy="1382193"/>
          </a:xfrm>
        </p:spPr>
        <p:txBody>
          <a:bodyPr/>
          <a:lstStyle/>
          <a:p>
            <a:endParaRPr lang="cs-CZ" dirty="0">
              <a:highlight>
                <a:srgbClr val="808000"/>
              </a:highlight>
            </a:endParaRPr>
          </a:p>
        </p:txBody>
      </p:sp>
      <p:pic>
        <p:nvPicPr>
          <p:cNvPr id="26" name="Zástupný obsah 25" descr="Obsah obrázku Vesmír, mlhovina, galaxie, prostor&#10;&#10;Popis byl vytvořen automaticky">
            <a:extLst>
              <a:ext uri="{FF2B5EF4-FFF2-40B4-BE49-F238E27FC236}">
                <a16:creationId xmlns:a16="http://schemas.microsoft.com/office/drawing/2014/main" id="{6A9F8D0F-4753-1977-85D5-D59B0D528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738" y="6884161"/>
            <a:ext cx="471487" cy="430277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231FEA-8451-AFBC-3661-121538BFDD83}"/>
              </a:ext>
            </a:extLst>
          </p:cNvPr>
          <p:cNvSpPr txBox="1"/>
          <p:nvPr/>
        </p:nvSpPr>
        <p:spPr>
          <a:xfrm>
            <a:off x="1992795" y="2015436"/>
            <a:ext cx="7853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Jak se jmenovala učitelka která byla ve vesmíru?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BFC2299-97AF-9328-7E2B-A6ABA49EA7EF}"/>
              </a:ext>
            </a:extLst>
          </p:cNvPr>
          <p:cNvSpPr txBox="1"/>
          <p:nvPr/>
        </p:nvSpPr>
        <p:spPr>
          <a:xfrm>
            <a:off x="4653481" y="336900"/>
            <a:ext cx="3150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/>
              <a:t>TEST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C5C8ED-CC66-0A6B-75E8-8120CDD4E0F5}"/>
              </a:ext>
            </a:extLst>
          </p:cNvPr>
          <p:cNvSpPr txBox="1"/>
          <p:nvPr/>
        </p:nvSpPr>
        <p:spPr>
          <a:xfrm>
            <a:off x="5108975" y="3266581"/>
            <a:ext cx="25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F54F9A4-E3B3-AA78-F406-CDD60DE3DFFB}"/>
              </a:ext>
            </a:extLst>
          </p:cNvPr>
          <p:cNvSpPr txBox="1"/>
          <p:nvPr/>
        </p:nvSpPr>
        <p:spPr>
          <a:xfrm>
            <a:off x="4653481" y="2799127"/>
            <a:ext cx="19381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 Anička od vedle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B40CD83-435E-E9FF-B15C-DEE1E28357E2}"/>
              </a:ext>
            </a:extLst>
          </p:cNvPr>
          <p:cNvSpPr txBox="1"/>
          <p:nvPr/>
        </p:nvSpPr>
        <p:spPr>
          <a:xfrm>
            <a:off x="7524183" y="2818081"/>
            <a:ext cx="247458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 Christa </a:t>
            </a:r>
            <a:r>
              <a:rPr lang="cs-CZ" dirty="0" err="1"/>
              <a:t>McAuliffeová</a:t>
            </a:r>
            <a:r>
              <a:rPr lang="cs-CZ" dirty="0"/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76C4970-1918-D261-6CD2-CF9AFC57F06B}"/>
              </a:ext>
            </a:extLst>
          </p:cNvPr>
          <p:cNvSpPr txBox="1"/>
          <p:nvPr/>
        </p:nvSpPr>
        <p:spPr>
          <a:xfrm>
            <a:off x="1019449" y="2799127"/>
            <a:ext cx="1381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 Dennis Tito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EA6D5A7-D820-FB99-089D-92CF4CC78143}"/>
              </a:ext>
            </a:extLst>
          </p:cNvPr>
          <p:cNvSpPr txBox="1"/>
          <p:nvPr/>
        </p:nvSpPr>
        <p:spPr>
          <a:xfrm>
            <a:off x="3865830" y="3942817"/>
            <a:ext cx="378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Kdo to byl Dennis Tito?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4E248853-3C12-97D3-1AA9-ED9263368F03}"/>
              </a:ext>
            </a:extLst>
          </p:cNvPr>
          <p:cNvSpPr txBox="1"/>
          <p:nvPr/>
        </p:nvSpPr>
        <p:spPr>
          <a:xfrm>
            <a:off x="1286756" y="4865347"/>
            <a:ext cx="1381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  Spisovatel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10181BB-CEE4-870C-47A5-7DC8C731BA43}"/>
              </a:ext>
            </a:extLst>
          </p:cNvPr>
          <p:cNvSpPr txBox="1"/>
          <p:nvPr/>
        </p:nvSpPr>
        <p:spPr>
          <a:xfrm>
            <a:off x="4653481" y="4855408"/>
            <a:ext cx="218660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Inženýr a podnikatel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A9380AF-A5BA-6A72-92A3-1455FF37CA9A}"/>
              </a:ext>
            </a:extLst>
          </p:cNvPr>
          <p:cNvSpPr txBox="1"/>
          <p:nvPr/>
        </p:nvSpPr>
        <p:spPr>
          <a:xfrm>
            <a:off x="8229600" y="4855408"/>
            <a:ext cx="19977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             Voják</a:t>
            </a:r>
          </a:p>
        </p:txBody>
      </p:sp>
      <p:pic>
        <p:nvPicPr>
          <p:cNvPr id="28" name="Obrázek 27" descr="Obsah obrázku Vesmír, mlhovina, galaxie, prostor&#10;&#10;Popis byl vytvořen automaticky">
            <a:extLst>
              <a:ext uri="{FF2B5EF4-FFF2-40B4-BE49-F238E27FC236}">
                <a16:creationId xmlns:a16="http://schemas.microsoft.com/office/drawing/2014/main" id="{1C896DE0-EA25-65FA-631C-6B6F60EF4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84" y="-833009"/>
            <a:ext cx="3407914" cy="3110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Obrázek 29" descr="Obsah obrázku satelit, přeprava, prostor, Země&#10;&#10;Popis byl vytvořen automaticky">
            <a:extLst>
              <a:ext uri="{FF2B5EF4-FFF2-40B4-BE49-F238E27FC236}">
                <a16:creationId xmlns:a16="http://schemas.microsoft.com/office/drawing/2014/main" id="{F01BABAA-8C52-85E2-0565-C89EFB258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36" y="5387101"/>
            <a:ext cx="3415569" cy="2277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9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D873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32C41D-B1E0-42B7-561C-8C6C10A71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                    ZDROJE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A44CDF-9217-E2B7-C48C-6055B9EB3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8" y="17858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https://en.wikipedia.org/wiki/Christa_McAuliffe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https://en.wikipedia.org/wiki/Dennis_Tito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https://en.wikipedia.org/wiki/Space_tourism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5"/>
              </a:rPr>
              <a:t>https://www.spacex.com/</a:t>
            </a:r>
            <a:endParaRPr lang="cs-CZ" dirty="0"/>
          </a:p>
          <a:p>
            <a:pPr marL="0" indent="0">
              <a:buNone/>
            </a:pPr>
            <a:r>
              <a:rPr lang="pl-PL" dirty="0">
                <a:hlinkClick r:id="rId6"/>
              </a:rPr>
              <a:t>https://www.axiomspace.com/</a:t>
            </a:r>
            <a:endParaRPr lang="pl-PL" dirty="0"/>
          </a:p>
          <a:p>
            <a:pPr marL="0" indent="0">
              <a:buNone/>
            </a:pPr>
            <a:r>
              <a:rPr lang="pl-PL" dirty="0">
                <a:hlinkClick r:id="rId6"/>
              </a:rPr>
              <a:t>https://www.axiomspace.com/</a:t>
            </a:r>
            <a:endParaRPr lang="pl-PL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2215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245</Words>
  <Application>Microsoft Office PowerPoint</Application>
  <PresentationFormat>Širokoúhlá obrazovka</PresentationFormat>
  <Paragraphs>45</Paragraphs>
  <Slides>10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Arial Black</vt:lpstr>
      <vt:lpstr>Eras Demi ITC</vt:lpstr>
      <vt:lpstr>Motiv Office</vt:lpstr>
      <vt:lpstr>Vesmírná turistika </vt:lpstr>
      <vt:lpstr>Prezentace aplikace PowerPoint</vt:lpstr>
      <vt:lpstr>První turisté ve vesmíru</vt:lpstr>
      <vt:lpstr>Dennis Tito</vt:lpstr>
      <vt:lpstr>               Výzva</vt:lpstr>
      <vt:lpstr>                        Vesmírná mise                                  </vt:lpstr>
      <vt:lpstr> Výlety do vesmíru</vt:lpstr>
      <vt:lpstr>Prezentace aplikace PowerPoint</vt:lpstr>
      <vt:lpstr>                                     ZDROJE 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učebna C316_01</dc:creator>
  <cp:lastModifiedBy>učebna C316_01</cp:lastModifiedBy>
  <cp:revision>2</cp:revision>
  <dcterms:created xsi:type="dcterms:W3CDTF">2024-11-27T06:55:40Z</dcterms:created>
  <dcterms:modified xsi:type="dcterms:W3CDTF">2024-11-27T11:04:21Z</dcterms:modified>
</cp:coreProperties>
</file>