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58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C2A"/>
    <a:srgbClr val="0E1D2C"/>
    <a:srgbClr val="1D3A57"/>
    <a:srgbClr val="303030"/>
    <a:srgbClr val="5C5C5C"/>
    <a:srgbClr val="18262E"/>
    <a:srgbClr val="385B6E"/>
    <a:srgbClr val="4D1A26"/>
    <a:srgbClr val="701528"/>
    <a:srgbClr val="D09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116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A1A95-4801-277F-0EC1-A6B5876AC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FAD61E4-C7F1-FDBC-92B8-9929499D6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0A5389-FCAB-B410-6A83-66801F17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1CE1-A830-4D7F-8266-73590F0A8760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053690-6AC1-B245-5388-A35182F95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05FEE3-46CD-50D9-2C2D-65F6046D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41EC-646B-4EFD-B29B-536CB939E3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07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DEF64-3799-7FE8-2E25-238407E9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344F6B6-DF0B-FC26-56D2-3621FA955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1F0E70-04E4-A13B-E371-FA544CB8E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1CE1-A830-4D7F-8266-73590F0A8760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967AD8-4364-DCBF-0ED8-A2AF5AB56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6A5B09-DE08-EDA8-7DB1-EAC1FDA1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41EC-646B-4EFD-B29B-536CB939E3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98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F6D357E-C0AC-7915-F81C-3B1045CAD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96FB493-F072-14BC-778A-1F39F1E73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33ED53-7B11-6D80-7733-15E889895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1CE1-A830-4D7F-8266-73590F0A8760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006C2F-2839-EBA9-67E2-D4615D32B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66EFC1-26F6-FE2C-71F1-5E382D365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41EC-646B-4EFD-B29B-536CB939E3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36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168B3-3421-89EA-EEC7-C890FCB5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71AD64-6B9D-9997-58C0-DE2530877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A8357B-3BA1-D080-423B-1DAAEE312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1CE1-A830-4D7F-8266-73590F0A8760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C5E286-09F5-B777-C3A3-BA06A536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F05A47-9C16-EA0A-AE89-A3A219F3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41EC-646B-4EFD-B29B-536CB939E3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9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BB863-0B30-6798-7B52-CBEA9CB8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9DA9FE-CA5E-C529-5C07-2CD97176D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9CCD4D-26A7-048D-484A-9EA31B4B9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1CE1-A830-4D7F-8266-73590F0A8760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240DDC-82D9-9353-5D3D-218F8B11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2C6D8B-3D18-C8A5-E2AD-9A72D09E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41EC-646B-4EFD-B29B-536CB939E3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05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A38C3-BFBC-2AD4-AF06-3350AA9C7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046DE4-B7C6-A920-350A-1FFCF6A07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A4D854-5B3F-2F48-46FA-41A28DF7C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CCF2FB-F371-BA1F-59D7-2CEA197D1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1CE1-A830-4D7F-8266-73590F0A8760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FCAC7C-AA49-6E1E-60D0-F37159FBE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FBFA52-64E1-71FD-8C42-50AFC4A8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41EC-646B-4EFD-B29B-536CB939E3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61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EEE3F-C290-CA07-74D9-E58A4EB9F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8D0C94-CF3E-8AE1-B9A3-33E4DADD3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2DD2E1-6BCC-58A1-2A71-F168A4F91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D98E937-EFB2-7C14-6597-FB571524C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86D5FF0-5C12-49CC-A9A0-8CC038D13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CA133AB-ED54-60E6-C4B5-C53DB3B8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1CE1-A830-4D7F-8266-73590F0A8760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4C229B4-892C-8E23-56CF-9A00D4AD8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C790C7F-B589-022E-7D51-2A1A36CFD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41EC-646B-4EFD-B29B-536CB939E3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17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5C799F-D1D0-95EA-D4EB-894290B4E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36E2ABA-00B8-28C2-6C6C-DCB81AB64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1CE1-A830-4D7F-8266-73590F0A8760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C717723-42C6-3F37-2875-D11E5C5D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EC3FC35-0D5C-6075-0DDA-FC10D1E0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41EC-646B-4EFD-B29B-536CB939E3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22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D1DFF9F-2CD3-E1CC-1580-7B159D2BE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1CE1-A830-4D7F-8266-73590F0A8760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2AD59CE-B2D8-2437-DBDD-C6B2A4B04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107F3E-0F0E-676D-19BD-35B1FE4F1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41EC-646B-4EFD-B29B-536CB939E3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44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F269D-4F60-AB2E-4177-88EFC73D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86C84-F591-2E80-8285-DBAE5D60C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538B468-98A7-7CA0-E6A9-7A7ED0C33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700536-A348-2349-FCB8-FFA8608C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1CE1-A830-4D7F-8266-73590F0A8760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67E3C6-0A9E-11FF-9ED3-4297A1A2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AFDF26-744D-9D09-DCE3-2CC4CF45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41EC-646B-4EFD-B29B-536CB939E3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60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2AB399-9B60-3F34-1B38-BD64B3F9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1CE8D1-2E9C-383E-0A0F-F9D1510822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614E61-0839-E7BF-17B9-B3E43F314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14460D-7603-5140-24E3-02E0CAC82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1CE1-A830-4D7F-8266-73590F0A8760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11041E-D234-B1D9-C0CC-ED1B20115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207CA62-F333-9ED3-1875-9D7093E6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41EC-646B-4EFD-B29B-536CB939E3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47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95838D9-7DA1-5774-3345-8AFB39FB1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EA6D74-02DD-4724-4E18-E34210C47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9D82C1-8116-007F-5586-99036634F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E1CE1-A830-4D7F-8266-73590F0A8760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B13852-0DB7-7807-45F6-5394C4944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8EFE8C-48B6-5B70-BEA1-C2A2E04DD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841EC-646B-4EFD-B29B-536CB939E3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82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3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vlak, venku, budova, obloha&#10;&#10;Popis byl vytvořen automaticky">
            <a:extLst>
              <a:ext uri="{FF2B5EF4-FFF2-40B4-BE49-F238E27FC236}">
                <a16:creationId xmlns:a16="http://schemas.microsoft.com/office/drawing/2014/main" id="{E9F0D8B0-8A1A-598F-8D33-BE200B574A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3383"/>
            <a:ext cx="12192000" cy="1185595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4D4FF9A-C5D5-D023-9138-CE64D897E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6543"/>
            <a:ext cx="9144000" cy="1204913"/>
          </a:xfrm>
        </p:spPr>
        <p:txBody>
          <a:bodyPr>
            <a:normAutofit/>
          </a:bodyPr>
          <a:lstStyle/>
          <a:p>
            <a:r>
              <a:rPr lang="cs-CZ" sz="8000" dirty="0">
                <a:solidFill>
                  <a:schemeClr val="bg1"/>
                </a:solidFill>
                <a:latin typeface="Avenir Next LT Pro" panose="020F0502020204030204" pitchFamily="34" charset="-18"/>
                <a:ea typeface="ADLaM Display" panose="020F0502020204030204" pitchFamily="2" charset="0"/>
                <a:cs typeface="ADLaM Display" panose="020F0502020204030204" pitchFamily="2" charset="0"/>
              </a:rPr>
              <a:t>Revoluce v pohybu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25CFFC-922D-2071-ED96-A52BB0AAE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1456"/>
            <a:ext cx="9144000" cy="1655762"/>
          </a:xfrm>
        </p:spPr>
        <p:txBody>
          <a:bodyPr/>
          <a:lstStyle/>
          <a:p>
            <a:r>
              <a:rPr lang="cs-CZ" sz="2400" b="1" dirty="0">
                <a:solidFill>
                  <a:schemeClr val="bg1"/>
                </a:solidFill>
                <a:latin typeface="Aptos" panose="020B0004020202020204" pitchFamily="34" charset="0"/>
              </a:rPr>
              <a:t>Vypracoval: Petr Chaloupka</a:t>
            </a:r>
          </a:p>
        </p:txBody>
      </p:sp>
    </p:spTree>
    <p:extLst>
      <p:ext uri="{BB962C8B-B14F-4D97-AF65-F5344CB8AC3E}">
        <p14:creationId xmlns:p14="http://schemas.microsoft.com/office/powerpoint/2010/main" val="337247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C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C47996-2C5A-3BF8-D545-268C1F94E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  <a:latin typeface="Avenir Next LT Pro" panose="020B0504020202020204" pitchFamily="34" charset="-18"/>
              </a:rPr>
              <a:t>Zdroje a poděkování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116E3C-F22F-F829-675E-8CE8DD553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www.pixabay.com </a:t>
            </a:r>
          </a:p>
          <a:p>
            <a:endParaRPr lang="cs-CZ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cs-CZ" dirty="0">
                <a:solidFill>
                  <a:schemeClr val="bg1"/>
                </a:solidFill>
                <a:latin typeface="Aptos" panose="020B0004020202020204" pitchFamily="34" charset="0"/>
              </a:rPr>
              <a:t>Image </a:t>
            </a:r>
            <a:r>
              <a:rPr lang="cs-CZ" dirty="0" err="1">
                <a:solidFill>
                  <a:schemeClr val="bg1"/>
                </a:solidFill>
                <a:latin typeface="Aptos" panose="020B0004020202020204" pitchFamily="34" charset="0"/>
              </a:rPr>
              <a:t>Creator</a:t>
            </a:r>
            <a:endParaRPr lang="cs-CZ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endParaRPr lang="cs-CZ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cs-CZ" dirty="0">
                <a:solidFill>
                  <a:schemeClr val="bg1"/>
                </a:solidFill>
                <a:latin typeface="Aptos" panose="020B0004020202020204" pitchFamily="34" charset="0"/>
              </a:rPr>
              <a:t>Chat GPT</a:t>
            </a:r>
          </a:p>
          <a:p>
            <a:endParaRPr lang="cs-CZ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endParaRPr lang="cs-CZ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0" indent="0" algn="ctr">
              <a:buNone/>
            </a:pPr>
            <a:r>
              <a:rPr lang="cs-CZ" sz="4000" dirty="0">
                <a:solidFill>
                  <a:schemeClr val="bg1"/>
                </a:solidFill>
                <a:latin typeface="Aptos" panose="020B0004020202020204" pitchFamily="34" charset="0"/>
              </a:rPr>
              <a:t>DĚKUJU ZA POZORNOST!</a:t>
            </a:r>
          </a:p>
          <a:p>
            <a:pPr marL="0" indent="0" algn="ctr">
              <a:buNone/>
            </a:pPr>
            <a:endParaRPr lang="cs-CZ" sz="4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1213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685300-5DBF-37F5-BD05-CC9957EEE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>
                <a:solidFill>
                  <a:schemeClr val="bg1"/>
                </a:solidFill>
                <a:latin typeface="Avenir Next LT Pro" panose="020B0504020202020204" pitchFamily="34" charset="-18"/>
              </a:rPr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9BEA08-9F61-A0AE-9644-786BEC2A3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Čistá energie a Uhlíková stopa</a:t>
            </a:r>
          </a:p>
          <a:p>
            <a:pPr algn="ctr"/>
            <a:endParaRPr lang="cs-CZ" dirty="0">
              <a:solidFill>
                <a:schemeClr val="bg1"/>
              </a:solidFill>
            </a:endParaRPr>
          </a:p>
          <a:p>
            <a:pPr algn="ctr"/>
            <a:r>
              <a:rPr lang="cs-CZ" dirty="0">
                <a:solidFill>
                  <a:schemeClr val="bg1"/>
                </a:solidFill>
              </a:rPr>
              <a:t>Elektromobilita</a:t>
            </a:r>
          </a:p>
          <a:p>
            <a:pPr algn="ctr"/>
            <a:endParaRPr lang="cs-CZ" dirty="0">
              <a:solidFill>
                <a:schemeClr val="bg1"/>
              </a:solidFill>
            </a:endParaRPr>
          </a:p>
          <a:p>
            <a:pPr algn="ctr"/>
            <a:r>
              <a:rPr lang="cs-CZ" dirty="0">
                <a:solidFill>
                  <a:schemeClr val="bg1"/>
                </a:solidFill>
              </a:rPr>
              <a:t>Porovnání Elektroautomobilů a Tramvají</a:t>
            </a:r>
          </a:p>
          <a:p>
            <a:pPr algn="ctr"/>
            <a:endParaRPr lang="cs-CZ" dirty="0">
              <a:solidFill>
                <a:schemeClr val="bg1"/>
              </a:solidFill>
            </a:endParaRPr>
          </a:p>
          <a:p>
            <a:pPr algn="ctr"/>
            <a:r>
              <a:rPr lang="cs-CZ" dirty="0">
                <a:solidFill>
                  <a:schemeClr val="bg1"/>
                </a:solidFill>
              </a:rPr>
              <a:t>Zdroje a poděkování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dirty="0">
                <a:solidFill>
                  <a:schemeClr val="bg1"/>
                </a:solidFill>
              </a:rPr>
              <a:t>Klikejte na tlačítka prosím.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sp>
        <p:nvSpPr>
          <p:cNvPr id="4" name="Obdélník: se zakulacenými rohy 3">
            <a:hlinkClick r:id="rId2" action="ppaction://hlinksldjump"/>
            <a:extLst>
              <a:ext uri="{FF2B5EF4-FFF2-40B4-BE49-F238E27FC236}">
                <a16:creationId xmlns:a16="http://schemas.microsoft.com/office/drawing/2014/main" id="{901A4999-7464-1263-59EB-8DD6E3098929}"/>
              </a:ext>
            </a:extLst>
          </p:cNvPr>
          <p:cNvSpPr/>
          <p:nvPr/>
        </p:nvSpPr>
        <p:spPr>
          <a:xfrm>
            <a:off x="8441548" y="5440363"/>
            <a:ext cx="1633503" cy="6477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ptos" panose="020B0004020202020204" pitchFamily="34" charset="0"/>
              </a:rPr>
              <a:t>Pokračovat dál</a:t>
            </a:r>
          </a:p>
        </p:txBody>
      </p:sp>
    </p:spTree>
    <p:extLst>
      <p:ext uri="{BB962C8B-B14F-4D97-AF65-F5344CB8AC3E}">
        <p14:creationId xmlns:p14="http://schemas.microsoft.com/office/powerpoint/2010/main" val="128433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79839FC-9BEB-0797-5276-FE2AB1997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Zástupný obsah 9" descr="Obsah obrázku východ slunce, obloha, mrakodrap, hora&#10;&#10;Popis byl vytvořen automaticky">
            <a:extLst>
              <a:ext uri="{FF2B5EF4-FFF2-40B4-BE49-F238E27FC236}">
                <a16:creationId xmlns:a16="http://schemas.microsoft.com/office/drawing/2014/main" id="{D04C4C4A-BD67-059E-B759-1FA378C5D3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906" y="0"/>
            <a:ext cx="6627303" cy="6858000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9A8A5C20-4D89-DB29-772A-3E4E8836F8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75397" y="0"/>
            <a:ext cx="6627303" cy="6858000"/>
          </a:xfrm>
        </p:spPr>
      </p:pic>
      <p:sp>
        <p:nvSpPr>
          <p:cNvPr id="12" name="Obdélník: se zakulacenými rohy 11">
            <a:hlinkClick r:id="rId4" action="ppaction://hlinksldjump"/>
            <a:extLst>
              <a:ext uri="{FF2B5EF4-FFF2-40B4-BE49-F238E27FC236}">
                <a16:creationId xmlns:a16="http://schemas.microsoft.com/office/drawing/2014/main" id="{7013AB04-06D1-86AB-0B03-4D93492607EF}"/>
              </a:ext>
            </a:extLst>
          </p:cNvPr>
          <p:cNvSpPr/>
          <p:nvPr/>
        </p:nvSpPr>
        <p:spPr>
          <a:xfrm>
            <a:off x="8601648" y="4483100"/>
            <a:ext cx="1574800" cy="6477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ptos" panose="020B0004020202020204" pitchFamily="34" charset="0"/>
              </a:rPr>
              <a:t>Zobrazit</a:t>
            </a:r>
          </a:p>
        </p:txBody>
      </p:sp>
      <p:sp>
        <p:nvSpPr>
          <p:cNvPr id="13" name="Obdélník: se zakulacenými rohy 12">
            <a:hlinkClick r:id="rId5" action="ppaction://hlinksldjump"/>
            <a:extLst>
              <a:ext uri="{FF2B5EF4-FFF2-40B4-BE49-F238E27FC236}">
                <a16:creationId xmlns:a16="http://schemas.microsoft.com/office/drawing/2014/main" id="{A4840B18-41EC-AC74-9DF4-054ED075AB45}"/>
              </a:ext>
            </a:extLst>
          </p:cNvPr>
          <p:cNvSpPr/>
          <p:nvPr/>
        </p:nvSpPr>
        <p:spPr>
          <a:xfrm>
            <a:off x="1974345" y="4483100"/>
            <a:ext cx="1574800" cy="6477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ptos" panose="020B0004020202020204" pitchFamily="34" charset="0"/>
                <a:cs typeface="LilyUPC" panose="020B0502040204020203" pitchFamily="34" charset="-34"/>
              </a:rPr>
              <a:t>Zobrazit</a:t>
            </a:r>
          </a:p>
        </p:txBody>
      </p:sp>
      <p:sp>
        <p:nvSpPr>
          <p:cNvPr id="14" name="Obdélník: se zakulacenými rohy 13">
            <a:hlinkClick r:id="rId6" action="ppaction://hlinksldjump"/>
            <a:extLst>
              <a:ext uri="{FF2B5EF4-FFF2-40B4-BE49-F238E27FC236}">
                <a16:creationId xmlns:a16="http://schemas.microsoft.com/office/drawing/2014/main" id="{9E929199-06A1-E256-58EB-9E21E431C567}"/>
              </a:ext>
            </a:extLst>
          </p:cNvPr>
          <p:cNvSpPr/>
          <p:nvPr/>
        </p:nvSpPr>
        <p:spPr>
          <a:xfrm>
            <a:off x="5258645" y="5537200"/>
            <a:ext cx="1633503" cy="6477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ptos" panose="020B0004020202020204" pitchFamily="34" charset="0"/>
              </a:rPr>
              <a:t>Pokračovat dál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C233EAB-20D8-EF92-1CF8-ECF6CA4BA573}"/>
              </a:ext>
            </a:extLst>
          </p:cNvPr>
          <p:cNvSpPr txBox="1"/>
          <p:nvPr/>
        </p:nvSpPr>
        <p:spPr>
          <a:xfrm>
            <a:off x="158245" y="721192"/>
            <a:ext cx="520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>
                <a:latin typeface="Avenir Next LT Pro" panose="020B0504020202020204" pitchFamily="34" charset="-18"/>
                <a:cs typeface="Cascadia Code Light" panose="020B0609020000020004" pitchFamily="49" charset="0"/>
              </a:rPr>
              <a:t>Uhlíková stopa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01A6865-27BA-8C2C-6803-37E8C9C562B8}"/>
              </a:ext>
            </a:extLst>
          </p:cNvPr>
          <p:cNvSpPr txBox="1"/>
          <p:nvPr/>
        </p:nvSpPr>
        <p:spPr>
          <a:xfrm>
            <a:off x="6785548" y="721192"/>
            <a:ext cx="520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-18"/>
                <a:cs typeface="Cascadia Code Light" panose="020B0609020000020004" pitchFamily="49" charset="0"/>
              </a:rPr>
              <a:t>Čistá </a:t>
            </a:r>
          </a:p>
          <a:p>
            <a:pPr algn="ctr"/>
            <a:r>
              <a:rPr lang="cs-CZ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-18"/>
                <a:cs typeface="Cascadia Code Light" panose="020B0609020000020004" pitchFamily="49" charset="0"/>
              </a:rPr>
              <a:t>energie</a:t>
            </a:r>
          </a:p>
        </p:txBody>
      </p:sp>
    </p:spTree>
    <p:extLst>
      <p:ext uri="{BB962C8B-B14F-4D97-AF65-F5344CB8AC3E}">
        <p14:creationId xmlns:p14="http://schemas.microsoft.com/office/powerpoint/2010/main" val="3515968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  <p:bldP spid="13" grpId="0" uiExpand="1" build="allAtOnce" animBg="1"/>
      <p:bldP spid="14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C1B3A-6C2D-A360-DFBB-5C375D2C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-18"/>
              </a:rPr>
              <a:t>Uhlíková stopa</a:t>
            </a:r>
          </a:p>
        </p:txBody>
      </p:sp>
      <p:sp>
        <p:nvSpPr>
          <p:cNvPr id="5" name="Obdélník: se zakulacenými rohy 4">
            <a:hlinkClick r:id="rId2" action="ppaction://hlinksldjump"/>
            <a:extLst>
              <a:ext uri="{FF2B5EF4-FFF2-40B4-BE49-F238E27FC236}">
                <a16:creationId xmlns:a16="http://schemas.microsoft.com/office/drawing/2014/main" id="{78094C34-A6D9-8CB7-0A78-CBE9B88A1951}"/>
              </a:ext>
            </a:extLst>
          </p:cNvPr>
          <p:cNvSpPr/>
          <p:nvPr/>
        </p:nvSpPr>
        <p:spPr>
          <a:xfrm>
            <a:off x="9918700" y="365125"/>
            <a:ext cx="1435100" cy="723900"/>
          </a:xfrm>
          <a:prstGeom prst="roundRect">
            <a:avLst/>
          </a:prstGeom>
          <a:solidFill>
            <a:schemeClr val="accent1">
              <a:lumMod val="75000"/>
              <a:alpha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Zpátky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0A9C205-0731-3100-F9F0-11DFD9D5B257}"/>
              </a:ext>
            </a:extLst>
          </p:cNvPr>
          <p:cNvSpPr txBox="1"/>
          <p:nvPr/>
        </p:nvSpPr>
        <p:spPr>
          <a:xfrm>
            <a:off x="590551" y="1928053"/>
            <a:ext cx="6800850" cy="41242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M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nožství </a:t>
            </a:r>
            <a:r>
              <a:rPr lang="cs-CZ" sz="28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skleníkových plynů 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je uvolňováno do atmosféry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bg1">
                  <a:lumMod val="95000"/>
                </a:schemeClr>
              </a:solidFill>
              <a:latin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Je rozdělena na ...</a:t>
            </a:r>
          </a:p>
          <a:p>
            <a:pPr marL="468000">
              <a:lnSpc>
                <a:spcPct val="150000"/>
              </a:lnSpc>
              <a:spcAft>
                <a:spcPts val="600"/>
              </a:spcAft>
            </a:pPr>
            <a:r>
              <a:rPr lang="cs-CZ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Přímá stopa: </a:t>
            </a:r>
            <a:r>
              <a:rPr lang="cs-CZ" sz="2800" dirty="0">
                <a:solidFill>
                  <a:srgbClr val="C00000"/>
                </a:solidFill>
                <a:latin typeface="Aptos" panose="020B0004020202020204" pitchFamily="34" charset="0"/>
              </a:rPr>
              <a:t>spalování paliv, </a:t>
            </a:r>
            <a:r>
              <a:rPr lang="cs-CZ" sz="28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plyny vozidel</a:t>
            </a:r>
          </a:p>
          <a:p>
            <a:pPr marL="468000">
              <a:spcBef>
                <a:spcPts val="600"/>
              </a:spcBef>
              <a:spcAft>
                <a:spcPts val="600"/>
              </a:spcAft>
            </a:pPr>
            <a:r>
              <a:rPr lang="cs-CZ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Nepřímá stopa: </a:t>
            </a:r>
            <a:r>
              <a:rPr lang="cs-CZ" sz="2800" dirty="0">
                <a:solidFill>
                  <a:srgbClr val="C00000"/>
                </a:solidFill>
                <a:latin typeface="Aptos" panose="020B0004020202020204" pitchFamily="34" charset="0"/>
              </a:rPr>
              <a:t>emise z elektrárny, doprava surovin</a:t>
            </a:r>
          </a:p>
        </p:txBody>
      </p:sp>
      <p:pic>
        <p:nvPicPr>
          <p:cNvPr id="10" name="Obrázek 9" descr="Obsah obrázku kolo, vozidlo, Pozemní vozidlo, pneumatika&#10;&#10;Popis byl vytvořen automaticky">
            <a:extLst>
              <a:ext uri="{FF2B5EF4-FFF2-40B4-BE49-F238E27FC236}">
                <a16:creationId xmlns:a16="http://schemas.microsoft.com/office/drawing/2014/main" id="{D0A935E4-1B69-967E-07E0-3270D0B8D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75" y="1774522"/>
            <a:ext cx="4277737" cy="4277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  <a:softEdge rad="12700"/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55347201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1A26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14B48B4-0717-9CA6-CC8C-9B0A0136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646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-18"/>
              </a:rPr>
              <a:t>Čistá energie</a:t>
            </a:r>
          </a:p>
        </p:txBody>
      </p:sp>
      <p:sp>
        <p:nvSpPr>
          <p:cNvPr id="6" name="Obdélník: se zakulacenými rohy 5">
            <a:hlinkClick r:id="rId2" action="ppaction://hlinksldjump"/>
            <a:extLst>
              <a:ext uri="{FF2B5EF4-FFF2-40B4-BE49-F238E27FC236}">
                <a16:creationId xmlns:a16="http://schemas.microsoft.com/office/drawing/2014/main" id="{C554B9B5-C2C3-8AAC-BD7C-C933BDE5118A}"/>
              </a:ext>
            </a:extLst>
          </p:cNvPr>
          <p:cNvSpPr/>
          <p:nvPr/>
        </p:nvSpPr>
        <p:spPr>
          <a:xfrm>
            <a:off x="9918700" y="365125"/>
            <a:ext cx="1435100" cy="7239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Zpátky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63FB42D-88A1-7113-F705-F5EE5D10D15F}"/>
              </a:ext>
            </a:extLst>
          </p:cNvPr>
          <p:cNvSpPr txBox="1"/>
          <p:nvPr/>
        </p:nvSpPr>
        <p:spPr>
          <a:xfrm>
            <a:off x="5187950" y="1355983"/>
            <a:ext cx="665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Je označována jako obnovitelná energie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bg1">
                  <a:lumMod val="95000"/>
                </a:schemeClr>
              </a:solidFill>
              <a:latin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Získává se z obnovitelných ekologických zdrojů</a:t>
            </a:r>
            <a:endParaRPr lang="cs-CZ" sz="2800" dirty="0">
              <a:solidFill>
                <a:schemeClr val="bg1">
                  <a:lumMod val="95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bg1">
                  <a:lumMod val="95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Minimalizuje </a:t>
            </a:r>
            <a:r>
              <a:rPr lang="cs-CZ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negativní dopady 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na živočišný prostředí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bg1">
                  <a:lumMod val="95000"/>
                </a:schemeClr>
              </a:solidFill>
              <a:latin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Hlavními zdroji jsou </a:t>
            </a:r>
            <a:r>
              <a:rPr lang="cs-CZ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Sluneční, Větrná 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energie</a:t>
            </a:r>
          </a:p>
        </p:txBody>
      </p:sp>
      <p:pic>
        <p:nvPicPr>
          <p:cNvPr id="9" name="Obrázek 8" descr="Obsah obrázku mrak, větrný mlýn, krajina, obloha&#10;&#10;Popis byl vytvořen automaticky">
            <a:extLst>
              <a:ext uri="{FF2B5EF4-FFF2-40B4-BE49-F238E27FC236}">
                <a16:creationId xmlns:a16="http://schemas.microsoft.com/office/drawing/2014/main" id="{E0C77186-8CE4-6F72-0591-D04E5D1E5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" y="1690688"/>
            <a:ext cx="4497387" cy="4497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  <a:softEdge rad="12700"/>
          </a:effectLst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531147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6AD75BA-C5FA-72CC-EF65-C482EA251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72294"/>
            <a:ext cx="5561012" cy="698500"/>
          </a:xfrm>
        </p:spPr>
        <p:txBody>
          <a:bodyPr>
            <a:noAutofit/>
          </a:bodyPr>
          <a:lstStyle/>
          <a:p>
            <a:r>
              <a:rPr lang="cs-CZ" sz="6000" dirty="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-18"/>
              </a:rPr>
              <a:t>Elektromobilita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D1CBC0E-6840-D8C8-8244-3201B41AF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613" y="1412081"/>
            <a:ext cx="6646862" cy="4524375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Energie která pohání </a:t>
            </a:r>
            <a:r>
              <a:rPr lang="cs-CZ" sz="2800" dirty="0">
                <a:solidFill>
                  <a:srgbClr val="92D050"/>
                </a:solidFill>
                <a:latin typeface="Aptos" panose="020B0004020202020204" pitchFamily="34" charset="0"/>
              </a:rPr>
              <a:t>dopravní prostředky</a:t>
            </a:r>
          </a:p>
          <a:p>
            <a:endParaRPr lang="cs-CZ" sz="2800" dirty="0">
              <a:solidFill>
                <a:schemeClr val="bg1">
                  <a:lumMod val="95000"/>
                </a:schemeClr>
              </a:solidFill>
              <a:latin typeface="Aptos" panose="020B0004020202020204" pitchFamily="34" charset="0"/>
            </a:endParaRPr>
          </a:p>
          <a:p>
            <a:r>
              <a:rPr lang="cs-CZ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Cíl snížit závislost na </a:t>
            </a:r>
            <a:r>
              <a:rPr lang="cs-CZ" sz="2800" dirty="0">
                <a:solidFill>
                  <a:srgbClr val="92D050"/>
                </a:solidFill>
                <a:latin typeface="Aptos" panose="020B0004020202020204" pitchFamily="34" charset="0"/>
              </a:rPr>
              <a:t>fosilních palivech</a:t>
            </a:r>
          </a:p>
          <a:p>
            <a:endParaRPr lang="cs-CZ" sz="2800" dirty="0">
              <a:solidFill>
                <a:schemeClr val="bg1">
                  <a:lumMod val="95000"/>
                </a:schemeClr>
              </a:solidFill>
              <a:latin typeface="Aptos" panose="020B0004020202020204" pitchFamily="34" charset="0"/>
            </a:endParaRPr>
          </a:p>
          <a:p>
            <a:r>
              <a:rPr lang="cs-CZ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Pohání např. </a:t>
            </a:r>
            <a:r>
              <a:rPr lang="cs-CZ" sz="2800" dirty="0">
                <a:solidFill>
                  <a:srgbClr val="92D050"/>
                </a:solidFill>
                <a:latin typeface="Aptos" panose="020B0004020202020204" pitchFamily="34" charset="0"/>
              </a:rPr>
              <a:t>tramvaje, elektrokola, 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92D050"/>
                </a:solidFill>
                <a:latin typeface="Aptos" panose="020B0004020202020204" pitchFamily="34" charset="0"/>
              </a:rPr>
              <a:t>   elektrické vlaky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 atd.</a:t>
            </a:r>
          </a:p>
          <a:p>
            <a:pPr marL="0" indent="0">
              <a:buNone/>
            </a:pPr>
            <a:endParaRPr lang="cs-CZ" sz="2800" dirty="0">
              <a:solidFill>
                <a:schemeClr val="bg1">
                  <a:lumMod val="95000"/>
                </a:schemeClr>
              </a:solidFill>
              <a:latin typeface="Aptos" panose="020B0004020202020204" pitchFamily="34" charset="0"/>
            </a:endParaRPr>
          </a:p>
          <a:p>
            <a:r>
              <a:rPr lang="cs-CZ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Postupný přechod podporuje vývoj nových baterií</a:t>
            </a:r>
          </a:p>
          <a:p>
            <a:endParaRPr lang="cs-CZ" sz="2800" dirty="0">
              <a:latin typeface="Aptos" panose="020B0004020202020204" pitchFamily="34" charset="0"/>
            </a:endParaRPr>
          </a:p>
          <a:p>
            <a:endParaRPr lang="cs-CZ" sz="2800" dirty="0">
              <a:latin typeface="Aptos" panose="020B0004020202020204" pitchFamily="34" charset="0"/>
            </a:endParaRPr>
          </a:p>
          <a:p>
            <a:endParaRPr lang="cs-CZ" sz="2800" dirty="0"/>
          </a:p>
        </p:txBody>
      </p:sp>
      <p:pic>
        <p:nvPicPr>
          <p:cNvPr id="7" name="Obrázek 6" descr="Obsah obrázku oblečení, venku, osoba, budova&#10;&#10;Popis byl vytvořen automaticky">
            <a:extLst>
              <a:ext uri="{FF2B5EF4-FFF2-40B4-BE49-F238E27FC236}">
                <a16:creationId xmlns:a16="http://schemas.microsoft.com/office/drawing/2014/main" id="{78AE7D25-AC67-FF90-E438-8CF674441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578768"/>
            <a:ext cx="4357688" cy="4357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8" name="Obdélník: se zakulacenými rohy 7">
            <a:hlinkClick r:id="rId3" action="ppaction://hlinksldjump"/>
            <a:extLst>
              <a:ext uri="{FF2B5EF4-FFF2-40B4-BE49-F238E27FC236}">
                <a16:creationId xmlns:a16="http://schemas.microsoft.com/office/drawing/2014/main" id="{E4019149-5039-07EB-A77E-AE81D058AAB7}"/>
              </a:ext>
            </a:extLst>
          </p:cNvPr>
          <p:cNvSpPr/>
          <p:nvPr/>
        </p:nvSpPr>
        <p:spPr>
          <a:xfrm>
            <a:off x="5279248" y="5936456"/>
            <a:ext cx="1633503" cy="6477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ptos" panose="020B0004020202020204" pitchFamily="34" charset="0"/>
              </a:rPr>
              <a:t>Pokračovat dál</a:t>
            </a:r>
          </a:p>
        </p:txBody>
      </p:sp>
    </p:spTree>
    <p:extLst>
      <p:ext uri="{BB962C8B-B14F-4D97-AF65-F5344CB8AC3E}">
        <p14:creationId xmlns:p14="http://schemas.microsoft.com/office/powerpoint/2010/main" val="332939275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Zástupný obsah 15" descr="Obsah obrázku venku, obloha, vozidlo, veřejná doprava&#10;&#10;Popis byl vytvořen automaticky">
            <a:extLst>
              <a:ext uri="{FF2B5EF4-FFF2-40B4-BE49-F238E27FC236}">
                <a16:creationId xmlns:a16="http://schemas.microsoft.com/office/drawing/2014/main" id="{1D1CA3A2-5354-2BC8-B147-EA8797CC13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87" r="2911" b="2381"/>
          <a:stretch/>
        </p:blipFill>
        <p:spPr>
          <a:xfrm>
            <a:off x="6096000" y="0"/>
            <a:ext cx="6400800" cy="7029450"/>
          </a:xfrm>
        </p:spPr>
      </p:pic>
      <p:pic>
        <p:nvPicPr>
          <p:cNvPr id="23" name="Zástupný obsah 22" descr="Obsah obrázku Pozemní vozidlo, vozidlo, kolo, venku&#10;&#10;Popis byl vytvořen automaticky">
            <a:extLst>
              <a:ext uri="{FF2B5EF4-FFF2-40B4-BE49-F238E27FC236}">
                <a16:creationId xmlns:a16="http://schemas.microsoft.com/office/drawing/2014/main" id="{E1F9804B-6FA0-2AE6-A7DB-D0BFA400F0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79"/>
          <a:stretch/>
        </p:blipFill>
        <p:spPr>
          <a:xfrm>
            <a:off x="0" y="0"/>
            <a:ext cx="6095999" cy="7029450"/>
          </a:xfr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74B1F51A-5074-49FF-6FC4-B9A4A662C820}"/>
              </a:ext>
            </a:extLst>
          </p:cNvPr>
          <p:cNvSpPr txBox="1"/>
          <p:nvPr/>
        </p:nvSpPr>
        <p:spPr>
          <a:xfrm>
            <a:off x="971152" y="431799"/>
            <a:ext cx="4335463" cy="198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latin typeface="Avenir Next LT Pro" panose="020B0504020202020204" pitchFamily="34" charset="-18"/>
              </a:rPr>
              <a:t>    Elektro</a:t>
            </a:r>
          </a:p>
          <a:p>
            <a:r>
              <a:rPr lang="cs-CZ" sz="6000" dirty="0">
                <a:latin typeface="Avenir Next LT Pro" panose="020B0504020202020204" pitchFamily="34" charset="-18"/>
              </a:rPr>
              <a:t>automobily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8BF5E6A-E7B1-9699-46E3-7E1DFEA459E2}"/>
              </a:ext>
            </a:extLst>
          </p:cNvPr>
          <p:cNvSpPr txBox="1"/>
          <p:nvPr/>
        </p:nvSpPr>
        <p:spPr>
          <a:xfrm>
            <a:off x="7674769" y="914568"/>
            <a:ext cx="4335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chemeClr val="accent2">
                    <a:lumMod val="75000"/>
                  </a:schemeClr>
                </a:solidFill>
                <a:latin typeface="Avenir Next LT Pro" panose="020B0504020202020204" pitchFamily="34" charset="-18"/>
              </a:rPr>
              <a:t>Tramvaje</a:t>
            </a:r>
          </a:p>
        </p:txBody>
      </p:sp>
      <p:sp>
        <p:nvSpPr>
          <p:cNvPr id="25" name="Obdélník: se zakulacenými rohy 24">
            <a:hlinkClick r:id="rId5" action="ppaction://hlinksldjump"/>
            <a:extLst>
              <a:ext uri="{FF2B5EF4-FFF2-40B4-BE49-F238E27FC236}">
                <a16:creationId xmlns:a16="http://schemas.microsoft.com/office/drawing/2014/main" id="{94D66350-33B8-4B31-9222-00AD723C9F3A}"/>
              </a:ext>
            </a:extLst>
          </p:cNvPr>
          <p:cNvSpPr/>
          <p:nvPr/>
        </p:nvSpPr>
        <p:spPr>
          <a:xfrm>
            <a:off x="2260599" y="4889500"/>
            <a:ext cx="1574800" cy="64770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ptos" panose="020B0004020202020204" pitchFamily="34" charset="0"/>
                <a:cs typeface="LilyUPC" panose="020B0502040204020203" pitchFamily="34" charset="-34"/>
              </a:rPr>
              <a:t>Zobrazit</a:t>
            </a:r>
          </a:p>
        </p:txBody>
      </p:sp>
      <p:sp>
        <p:nvSpPr>
          <p:cNvPr id="26" name="Obdélník: se zakulacenými rohy 25">
            <a:hlinkClick r:id="rId6" action="ppaction://hlinksldjump"/>
            <a:extLst>
              <a:ext uri="{FF2B5EF4-FFF2-40B4-BE49-F238E27FC236}">
                <a16:creationId xmlns:a16="http://schemas.microsoft.com/office/drawing/2014/main" id="{8E6C1B7D-3C41-1CD9-AA00-F1591B76FAE1}"/>
              </a:ext>
            </a:extLst>
          </p:cNvPr>
          <p:cNvSpPr/>
          <p:nvPr/>
        </p:nvSpPr>
        <p:spPr>
          <a:xfrm>
            <a:off x="8509000" y="4889500"/>
            <a:ext cx="1574800" cy="64770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ptos" panose="020B0004020202020204" pitchFamily="34" charset="0"/>
                <a:cs typeface="LilyUPC" panose="020B0502040204020203" pitchFamily="34" charset="-34"/>
              </a:rPr>
              <a:t>Zobrazit</a:t>
            </a:r>
          </a:p>
        </p:txBody>
      </p:sp>
      <p:sp>
        <p:nvSpPr>
          <p:cNvPr id="27" name="Obdélník: se zakulacenými rohy 26">
            <a:hlinkClick r:id="rId7" action="ppaction://hlinksldjump"/>
            <a:extLst>
              <a:ext uri="{FF2B5EF4-FFF2-40B4-BE49-F238E27FC236}">
                <a16:creationId xmlns:a16="http://schemas.microsoft.com/office/drawing/2014/main" id="{B6E00907-5BB5-AF66-C777-67F352CEB80F}"/>
              </a:ext>
            </a:extLst>
          </p:cNvPr>
          <p:cNvSpPr/>
          <p:nvPr/>
        </p:nvSpPr>
        <p:spPr>
          <a:xfrm>
            <a:off x="5258645" y="5537200"/>
            <a:ext cx="1633503" cy="6477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ptos" panose="020B0004020202020204" pitchFamily="34" charset="0"/>
              </a:rPr>
              <a:t>Pokračovat dál</a:t>
            </a:r>
          </a:p>
        </p:txBody>
      </p:sp>
    </p:spTree>
    <p:extLst>
      <p:ext uri="{BB962C8B-B14F-4D97-AF65-F5344CB8AC3E}">
        <p14:creationId xmlns:p14="http://schemas.microsoft.com/office/powerpoint/2010/main" val="3433663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allAtOnce" animBg="1"/>
      <p:bldP spid="26" grpId="0" uiExpand="1" build="allAtOnce" animBg="1"/>
      <p:bldP spid="27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2A95E1-3102-04B6-0706-ED71DC58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>
                <a:solidFill>
                  <a:schemeClr val="bg1"/>
                </a:solidFill>
                <a:latin typeface="Avenir Next LT Pro" panose="020B0504020202020204" pitchFamily="34" charset="-18"/>
              </a:rPr>
              <a:t>Elektroautomobily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DA67C3-DCDE-B0E1-94BA-24F3D6CE7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791200" cy="4351338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Aptos" panose="020B0004020202020204" pitchFamily="34" charset="0"/>
              </a:rPr>
              <a:t>Jsou to vozidla poháněna elektřinou</a:t>
            </a:r>
          </a:p>
          <a:p>
            <a:endParaRPr lang="cs-CZ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cs-CZ" dirty="0">
                <a:solidFill>
                  <a:schemeClr val="bg1"/>
                </a:solidFill>
                <a:latin typeface="Aptos" panose="020B0004020202020204" pitchFamily="34" charset="0"/>
              </a:rPr>
              <a:t>Používají elektromotory poháněny elektrobateriemi</a:t>
            </a:r>
          </a:p>
          <a:p>
            <a:endParaRPr lang="cs-CZ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cs-CZ" dirty="0">
                <a:solidFill>
                  <a:schemeClr val="bg1"/>
                </a:solidFill>
                <a:latin typeface="Aptos" panose="020B0004020202020204" pitchFamily="34" charset="0"/>
              </a:rPr>
              <a:t>Existuje i hybrid (kombinuje spalovací motor s elektromotorem)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pic>
        <p:nvPicPr>
          <p:cNvPr id="6" name="Obrázek 5" descr="Obsah obrázku vozidlo, kolo, Pozemní vozidlo, Design aut&#10;&#10;Popis byl vytvořen automaticky">
            <a:extLst>
              <a:ext uri="{FF2B5EF4-FFF2-40B4-BE49-F238E27FC236}">
                <a16:creationId xmlns:a16="http://schemas.microsoft.com/office/drawing/2014/main" id="{64277661-FA83-1C74-FC46-3740FA951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1566863"/>
            <a:ext cx="4622800" cy="46228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bdélník: se zakulacenými rohy 6">
            <a:hlinkClick r:id="rId3" action="ppaction://hlinksldjump"/>
            <a:extLst>
              <a:ext uri="{FF2B5EF4-FFF2-40B4-BE49-F238E27FC236}">
                <a16:creationId xmlns:a16="http://schemas.microsoft.com/office/drawing/2014/main" id="{865E3F8F-9719-4A12-7BF8-F216C5918648}"/>
              </a:ext>
            </a:extLst>
          </p:cNvPr>
          <p:cNvSpPr/>
          <p:nvPr/>
        </p:nvSpPr>
        <p:spPr>
          <a:xfrm>
            <a:off x="9918700" y="365125"/>
            <a:ext cx="1435100" cy="7239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Zpátky</a:t>
            </a:r>
          </a:p>
        </p:txBody>
      </p:sp>
    </p:spTree>
    <p:extLst>
      <p:ext uri="{BB962C8B-B14F-4D97-AF65-F5344CB8AC3E}">
        <p14:creationId xmlns:p14="http://schemas.microsoft.com/office/powerpoint/2010/main" val="427088288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D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71F32-A4D6-512C-024C-82B86E9B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000" dirty="0">
                <a:solidFill>
                  <a:schemeClr val="bg1"/>
                </a:solidFill>
                <a:latin typeface="Avenir Next LT Pro" panose="020B0504020202020204" pitchFamily="34" charset="-18"/>
              </a:rPr>
              <a:t>Tramvaje</a:t>
            </a:r>
            <a:endParaRPr lang="cs-CZ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FFDFF06-0246-7D42-CA44-C3D0EEBBB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916112"/>
            <a:ext cx="5181600" cy="4351338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Aptos" panose="020B0004020202020204" pitchFamily="34" charset="0"/>
              </a:rPr>
              <a:t>Jsou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kolejová vozidla </a:t>
            </a:r>
            <a:r>
              <a:rPr lang="cs-CZ" dirty="0">
                <a:solidFill>
                  <a:schemeClr val="bg1"/>
                </a:solidFill>
                <a:latin typeface="Aptos" panose="020B0004020202020204" pitchFamily="34" charset="0"/>
              </a:rPr>
              <a:t>poháněna elektřinou</a:t>
            </a:r>
          </a:p>
          <a:p>
            <a:endParaRPr lang="cs-CZ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cs-CZ" dirty="0">
                <a:solidFill>
                  <a:schemeClr val="bg1"/>
                </a:solidFill>
                <a:latin typeface="Aptos" panose="020B0004020202020204" pitchFamily="34" charset="0"/>
              </a:rPr>
              <a:t>Často používány v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městských oblastích</a:t>
            </a:r>
          </a:p>
          <a:p>
            <a:endParaRPr lang="cs-CZ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cs-CZ" dirty="0">
                <a:solidFill>
                  <a:schemeClr val="bg1"/>
                </a:solidFill>
                <a:latin typeface="Aptos" panose="020B0004020202020204" pitchFamily="34" charset="0"/>
              </a:rPr>
              <a:t>Elektrický proud dodáván z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elektrické sítě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sp>
        <p:nvSpPr>
          <p:cNvPr id="5" name="Obdélník: se zakulacenými rohy 4">
            <a:hlinkClick r:id="rId2" action="ppaction://hlinksldjump"/>
            <a:extLst>
              <a:ext uri="{FF2B5EF4-FFF2-40B4-BE49-F238E27FC236}">
                <a16:creationId xmlns:a16="http://schemas.microsoft.com/office/drawing/2014/main" id="{841818FC-9002-E3ED-FD6E-495FEE44CAEB}"/>
              </a:ext>
            </a:extLst>
          </p:cNvPr>
          <p:cNvSpPr/>
          <p:nvPr/>
        </p:nvSpPr>
        <p:spPr>
          <a:xfrm>
            <a:off x="9918700" y="365125"/>
            <a:ext cx="1435100" cy="7239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Zpátky</a:t>
            </a:r>
          </a:p>
        </p:txBody>
      </p:sp>
      <p:pic>
        <p:nvPicPr>
          <p:cNvPr id="8" name="Obrázek 7" descr="Obsah obrázku venku, vlak, cesta, vozidlo&#10;&#10;Popis byl vytvořen automaticky">
            <a:extLst>
              <a:ext uri="{FF2B5EF4-FFF2-40B4-BE49-F238E27FC236}">
                <a16:creationId xmlns:a16="http://schemas.microsoft.com/office/drawing/2014/main" id="{1DF8FE77-2577-06AD-87BE-356159D80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450975"/>
            <a:ext cx="5041900" cy="50419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86372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189</Words>
  <Application>Microsoft Office PowerPoint</Application>
  <PresentationFormat>Širokoúhlá obrazovka</PresentationFormat>
  <Paragraphs>79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Aptos</vt:lpstr>
      <vt:lpstr>Arial</vt:lpstr>
      <vt:lpstr>Avenir Next LT Pro</vt:lpstr>
      <vt:lpstr>Calibri</vt:lpstr>
      <vt:lpstr>Calibri Light</vt:lpstr>
      <vt:lpstr>Motiv Office</vt:lpstr>
      <vt:lpstr>Revoluce v pohybu</vt:lpstr>
      <vt:lpstr>Obsah</vt:lpstr>
      <vt:lpstr>Prezentace aplikace PowerPoint</vt:lpstr>
      <vt:lpstr>Uhlíková stopa</vt:lpstr>
      <vt:lpstr>Čistá energie</vt:lpstr>
      <vt:lpstr>Elektromobilita</vt:lpstr>
      <vt:lpstr>Prezentace aplikace PowerPoint</vt:lpstr>
      <vt:lpstr>Elektroautomobily</vt:lpstr>
      <vt:lpstr>Tramvaje</vt:lpstr>
      <vt:lpstr>Zdroje a poděkování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Revoluce v pohybu</dc:title>
  <dc:creator>učebna D251_06</dc:creator>
  <cp:lastModifiedBy>učebna D251_06</cp:lastModifiedBy>
  <cp:revision>7</cp:revision>
  <dcterms:created xsi:type="dcterms:W3CDTF">2023-11-29T06:41:35Z</dcterms:created>
  <dcterms:modified xsi:type="dcterms:W3CDTF">2023-11-29T10:52:02Z</dcterms:modified>
</cp:coreProperties>
</file>