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75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470C3B-6AB1-912D-0F11-A1B106828E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8401C70-CBA1-AE1C-5B15-63984C5D4C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3B37E76-BB81-CDD2-049A-9EA4F183F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A56BA-56F5-4D9F-B8E7-9F0AA2C8A1E8}" type="datetimeFigureOut">
              <a:rPr lang="cs-CZ" smtClean="0"/>
              <a:t>27.11.2024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EED6431-4EEE-F2D1-5740-81A538C1D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EC882DB-D442-A743-EC75-D53DBD44F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E17B2-2D34-42A9-B536-2108C72E713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4927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EF7BD74-D3DB-E4DE-C712-D9F6BE5C30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7EFEFDFD-9E81-0405-080E-EC90C4C5DA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1280DC5-B1E5-7B76-7762-82F0C7DE36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A56BA-56F5-4D9F-B8E7-9F0AA2C8A1E8}" type="datetimeFigureOut">
              <a:rPr lang="cs-CZ" smtClean="0"/>
              <a:t>27.11.2024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23F8F41-5549-2FE2-A273-1CBB880E6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D110DF0-54F4-457A-52F8-4446AD05A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E17B2-2D34-42A9-B536-2108C72E713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917347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9AC4E71D-4639-9BC3-9D76-B4C7A01D0F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5719271C-D9E3-2794-8B71-57D03D1BEA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6B4F0A1-F996-D352-A91E-12BB78739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A56BA-56F5-4D9F-B8E7-9F0AA2C8A1E8}" type="datetimeFigureOut">
              <a:rPr lang="cs-CZ" smtClean="0"/>
              <a:t>27.11.2024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9C2B773-8637-9F6B-EB3F-EE7F7EC4A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0173B4F-3D62-7C51-A211-BA9EF11E1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E17B2-2D34-42A9-B536-2108C72E713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378872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C781FD-53D3-8F3A-3BD8-05F2524C42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679C6B8-20CB-A3CC-B1B3-9F0BBD70A9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A93B984-EA80-C84C-21B2-4601C3A212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A56BA-56F5-4D9F-B8E7-9F0AA2C8A1E8}" type="datetimeFigureOut">
              <a:rPr lang="cs-CZ" smtClean="0"/>
              <a:t>27.11.2024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241BF22-2538-9654-62E0-AADBD45EB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53743AD-1D44-C215-DBB0-24CD2E2E7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E17B2-2D34-42A9-B536-2108C72E713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967495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3AEACFD-2FC9-7B5D-5B93-A7EDCE2A9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76C4AB3-6D28-529A-82CD-61A5570126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71A330E-C351-7785-6902-19DDD38F7B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A56BA-56F5-4D9F-B8E7-9F0AA2C8A1E8}" type="datetimeFigureOut">
              <a:rPr lang="cs-CZ" smtClean="0"/>
              <a:t>27.11.2024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5E2845C-3AEB-0399-AFF0-EAF96D0B9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617A727-EC4D-A8B6-1766-89443DAA41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E17B2-2D34-42A9-B536-2108C72E713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225916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0737FAA-CC99-FF56-6F0C-73F39542C3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0662F37-A6E0-3A3C-292A-B3E0864639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77B92D3-5574-2817-76D5-BFE9CE3479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AD79AE2-669F-631B-9A2E-32A8E301D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A56BA-56F5-4D9F-B8E7-9F0AA2C8A1E8}" type="datetimeFigureOut">
              <a:rPr lang="cs-CZ" smtClean="0"/>
              <a:t>27.11.2024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2FCD4FE-5112-BAB5-F29D-30AB7C8D01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DD6C494-F0B2-B12A-5D5D-386EFC5BD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E17B2-2D34-42A9-B536-2108C72E713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571652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1D1AA76-90DC-CE4D-AB4F-6212DCA65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524DB5B-AA1A-DAA2-5F8E-20D9BAC142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986FCF0-6453-EABB-B5DD-D13557262F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2756C392-3195-F5CA-6A43-39A592F7AE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CF74E8C3-BCB7-86A4-5E79-DA57EDC7E8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5F2A14F6-8106-B4C8-9EF0-0FD20A5A53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A56BA-56F5-4D9F-B8E7-9F0AA2C8A1E8}" type="datetimeFigureOut">
              <a:rPr lang="cs-CZ" smtClean="0"/>
              <a:t>27.11.2024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EC4CE8EE-9E04-A9B9-916E-BBA047515E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23B0C022-4E4A-055D-336E-12701740A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E17B2-2D34-42A9-B536-2108C72E713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050615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1A17231-482F-6151-C6E8-1D6D91340A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8C659AB5-80CA-A75E-E942-E176382E70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A56BA-56F5-4D9F-B8E7-9F0AA2C8A1E8}" type="datetimeFigureOut">
              <a:rPr lang="cs-CZ" smtClean="0"/>
              <a:t>27.11.2024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68600B71-7851-C349-C3D0-25769763A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F646565-0619-E402-B161-B89E40445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E17B2-2D34-42A9-B536-2108C72E713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407680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896E9A8F-B021-B4BD-5F6C-EFFB94C958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A56BA-56F5-4D9F-B8E7-9F0AA2C8A1E8}" type="datetimeFigureOut">
              <a:rPr lang="cs-CZ" smtClean="0"/>
              <a:t>27.11.2024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31D400E2-51D4-3442-C7C1-948E8CB32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B5CB9BA-38A0-4CE4-1FCB-FFAEE9C16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E17B2-2D34-42A9-B536-2108C72E713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088596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E3CD72F-ACF0-18DF-84AA-12B7831616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CB2BCB0-D616-0B90-E4E0-439B081E5C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C7BF98CB-3B92-9BAD-E539-BB5988132B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DC3EBA5-EE38-9EF1-AA3A-7FD0D52D22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A56BA-56F5-4D9F-B8E7-9F0AA2C8A1E8}" type="datetimeFigureOut">
              <a:rPr lang="cs-CZ" smtClean="0"/>
              <a:t>27.11.2024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D5DF868-5F0A-F12E-F3E6-B559B3A98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044079E-B49B-56D6-3B28-882BA45B9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E17B2-2D34-42A9-B536-2108C72E713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50351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FB5B70D-ED89-58BF-A6EA-8AC9D9E09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B2466D4B-B404-A653-575F-76BD4CAAE1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DA1AC84-7124-051D-4C52-5C8D240D94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AFF58776-9F50-F58E-04CC-BE3C71D4A7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A56BA-56F5-4D9F-B8E7-9F0AA2C8A1E8}" type="datetimeFigureOut">
              <a:rPr lang="cs-CZ" smtClean="0"/>
              <a:t>27.11.2024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5109298-8853-8BD1-ECE2-5C77B35BE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44FBBF5-02F5-DF20-A182-B6C56DFFA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E17B2-2D34-42A9-B536-2108C72E713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628199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57AB1C95-88A4-667C-771C-9B5F0C0E18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F325716-AE19-36FB-B254-BA62DFAAAF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CE0CB37-660B-A4E9-D435-502BDF644B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E0A56BA-56F5-4D9F-B8E7-9F0AA2C8A1E8}" type="datetimeFigureOut">
              <a:rPr lang="cs-CZ" smtClean="0"/>
              <a:t>27.11.2024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3F5F7EC-2105-1EB3-D27C-0A21F27BDB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BBA6F71-C94C-22C8-2B33-79578CC35D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A4E17B2-2D34-42A9-B536-2108C72E713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91955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Orbital_Reef" TargetMode="External"/><Relationship Id="rId3" Type="http://schemas.openxmlformats.org/officeDocument/2006/relationships/hyperlink" Target="https://en.wikipedia.org/wiki/Christa_McAuliffe" TargetMode="External"/><Relationship Id="rId7" Type="http://schemas.openxmlformats.org/officeDocument/2006/relationships/hyperlink" Target="https://en.wikipedia.org/wiki/Axiom_Orbital_Segment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axiomspace.com/" TargetMode="External"/><Relationship Id="rId5" Type="http://schemas.openxmlformats.org/officeDocument/2006/relationships/hyperlink" Target="https://www.spacex.com/" TargetMode="External"/><Relationship Id="rId4" Type="http://schemas.openxmlformats.org/officeDocument/2006/relationships/hyperlink" Target="https://en.wikipedia.org/wiki/Dennis_Tito" TargetMode="External"/><Relationship Id="rId9" Type="http://schemas.openxmlformats.org/officeDocument/2006/relationships/hyperlink" Target="https://en.wikipedia.org/wiki/Haven-1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brázek 6" descr="Obsah obrázku galaxie, prostor, hvězda, mlhovina&#10;&#10;Popis byl vytvořen automaticky">
            <a:extLst>
              <a:ext uri="{FF2B5EF4-FFF2-40B4-BE49-F238E27FC236}">
                <a16:creationId xmlns:a16="http://schemas.microsoft.com/office/drawing/2014/main" id="{DEF5C700-B82B-1C64-F9F4-5F1CE7D7E63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48" b="21649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BB65EC63-2264-30AD-40B7-1BCC68748C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bg2">
                    <a:lumMod val="50000"/>
                    <a:lumOff val="50000"/>
                  </a:schemeClr>
                </a:solidFill>
                <a:latin typeface="Bahnschrift" panose="020B0502040204020203" pitchFamily="34" charset="0"/>
              </a:rPr>
              <a:t>Vesmírná turistika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0F6917D6-2864-157F-2621-CE3C159018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bg2">
                    <a:lumMod val="50000"/>
                    <a:lumOff val="50000"/>
                  </a:schemeClr>
                </a:solidFill>
                <a:latin typeface="Bahnschrift" panose="020B0502040204020203" pitchFamily="34" charset="0"/>
              </a:rPr>
              <a:t>Inna </a:t>
            </a:r>
            <a:r>
              <a:rPr lang="cs-CZ" dirty="0" err="1">
                <a:solidFill>
                  <a:schemeClr val="bg2">
                    <a:lumMod val="50000"/>
                    <a:lumOff val="50000"/>
                  </a:schemeClr>
                </a:solidFill>
                <a:latin typeface="Bahnschrift" panose="020B0502040204020203" pitchFamily="34" charset="0"/>
              </a:rPr>
              <a:t>Dospělová</a:t>
            </a:r>
            <a:endParaRPr lang="cs-CZ" dirty="0">
              <a:solidFill>
                <a:schemeClr val="bg2">
                  <a:lumMod val="50000"/>
                  <a:lumOff val="50000"/>
                </a:schemeClr>
              </a:solidFill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31086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Zástupný obsah 5" descr="Obsah obrázku Vesmír, prostor, Astronomický objekt, astronomie&#10;&#10;Popis byl vytvořen automaticky">
            <a:extLst>
              <a:ext uri="{FF2B5EF4-FFF2-40B4-BE49-F238E27FC236}">
                <a16:creationId xmlns:a16="http://schemas.microsoft.com/office/drawing/2014/main" id="{5DC8F27F-B80A-1A26-210A-B8C1A44096B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8" r="6933" b="-1"/>
          <a:stretch/>
        </p:blipFill>
        <p:spPr>
          <a:xfrm>
            <a:off x="2555441" y="41659"/>
            <a:ext cx="966964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41B922E-2FCB-F83A-8E98-4532FDC52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48236"/>
            <a:ext cx="4693024" cy="174158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z="4000" dirty="0">
                <a:solidFill>
                  <a:schemeClr val="tx2">
                    <a:lumMod val="50000"/>
                    <a:lumOff val="50000"/>
                  </a:schemeClr>
                </a:solidFill>
                <a:latin typeface="Bahnschrift" panose="020B0502040204020203" pitchFamily="34" charset="0"/>
              </a:rPr>
              <a:t>Děkuji za Vaši pozornost</a:t>
            </a:r>
            <a:endParaRPr lang="en-US" sz="4000" dirty="0">
              <a:solidFill>
                <a:schemeClr val="tx2">
                  <a:lumMod val="50000"/>
                  <a:lumOff val="50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10" name="Zástupný obsah 9">
            <a:extLst>
              <a:ext uri="{FF2B5EF4-FFF2-40B4-BE49-F238E27FC236}">
                <a16:creationId xmlns:a16="http://schemas.microsoft.com/office/drawing/2014/main" id="{1AFAF9D5-2CE2-0D75-FF72-CB6C4B03AB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28600" y="4255938"/>
            <a:ext cx="4997824" cy="2395873"/>
          </a:xfrm>
        </p:spPr>
        <p:txBody>
          <a:bodyPr>
            <a:normAutofit fontScale="85000" lnSpcReduction="20000"/>
          </a:bodyPr>
          <a:lstStyle/>
          <a:p>
            <a:r>
              <a:rPr lang="cs-CZ" sz="2000" dirty="0">
                <a:solidFill>
                  <a:schemeClr val="bg2">
                    <a:lumMod val="2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https://en.wikipedia.org/wiki/Christa_McAuliffe</a:t>
            </a:r>
            <a:endParaRPr lang="cs-CZ" sz="2000" dirty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cs-CZ" sz="2000" dirty="0">
                <a:solidFill>
                  <a:schemeClr val="bg2">
                    <a:lumMod val="2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https://en.wikipedia.org/wiki/Dennis_Tito</a:t>
            </a:r>
            <a:endParaRPr lang="cs-CZ" sz="2000" dirty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cs-CZ" sz="2000" dirty="0">
                <a:solidFill>
                  <a:schemeClr val="bg2">
                    <a:lumMod val="25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https://www.spacex.com/</a:t>
            </a:r>
            <a:endParaRPr lang="cs-CZ" sz="2000" dirty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cs-CZ" sz="2000" dirty="0">
                <a:solidFill>
                  <a:schemeClr val="bg2">
                    <a:lumMod val="25000"/>
                  </a:schemeClr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https://www.axiomspace.com/</a:t>
            </a:r>
            <a:endParaRPr lang="cs-CZ" sz="2000" dirty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cs-CZ" sz="2000" dirty="0">
                <a:solidFill>
                  <a:schemeClr val="bg2">
                    <a:lumMod val="25000"/>
                  </a:schemeClr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https://en.wikipedia.org/wiki/Axiom_Orbital_Segment</a:t>
            </a:r>
            <a:endParaRPr lang="cs-CZ" sz="2000" dirty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cs-CZ" sz="2000" dirty="0">
                <a:solidFill>
                  <a:schemeClr val="bg2">
                    <a:lumMod val="25000"/>
                  </a:schemeClr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https://en.wikipedia.org/wiki/Orbital_Reef</a:t>
            </a:r>
            <a:endParaRPr lang="cs-CZ" sz="2000" dirty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cs-CZ" sz="2000" dirty="0">
                <a:solidFill>
                  <a:schemeClr val="bg2">
                    <a:lumMod val="25000"/>
                  </a:schemeClr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https://en.wikipedia.org/wiki/Haven-1</a:t>
            </a:r>
            <a:endParaRPr lang="cs-CZ" sz="2000" dirty="0">
              <a:solidFill>
                <a:schemeClr val="bg2">
                  <a:lumMod val="25000"/>
                </a:schemeClr>
              </a:solidFill>
            </a:endParaRPr>
          </a:p>
          <a:p>
            <a:endParaRPr lang="cs-CZ" sz="2000" dirty="0"/>
          </a:p>
          <a:p>
            <a:endParaRPr lang="cs-CZ" dirty="0"/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E74B1D64-FE60-B3A5-B600-44B14A9AF48A}"/>
              </a:ext>
            </a:extLst>
          </p:cNvPr>
          <p:cNvSpPr txBox="1"/>
          <p:nvPr/>
        </p:nvSpPr>
        <p:spPr>
          <a:xfrm>
            <a:off x="414867" y="3901995"/>
            <a:ext cx="1129553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7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Zdroje:</a:t>
            </a:r>
          </a:p>
        </p:txBody>
      </p:sp>
    </p:spTree>
    <p:extLst>
      <p:ext uri="{BB962C8B-B14F-4D97-AF65-F5344CB8AC3E}">
        <p14:creationId xmlns:p14="http://schemas.microsoft.com/office/powerpoint/2010/main" val="754499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 descr="Obsah obrázku astronaut, přetlakový oblek, venku, území&#10;&#10;Popis byl vytvořen automaticky">
            <a:extLst>
              <a:ext uri="{FF2B5EF4-FFF2-40B4-BE49-F238E27FC236}">
                <a16:creationId xmlns:a16="http://schemas.microsoft.com/office/drawing/2014/main" id="{F3284F03-6B81-E6D6-31C1-F5A1B7473E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7" r="4715" b="-1"/>
          <a:stretch/>
        </p:blipFill>
        <p:spPr>
          <a:xfrm>
            <a:off x="2522342" y="0"/>
            <a:ext cx="9669656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FF84427-3147-23FD-24B6-BF3745745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4772"/>
            <a:ext cx="3706906" cy="1813299"/>
          </a:xfrm>
        </p:spPr>
        <p:txBody>
          <a:bodyPr>
            <a:normAutofit/>
          </a:bodyPr>
          <a:lstStyle/>
          <a:p>
            <a:r>
              <a:rPr lang="cs-CZ" sz="3200" dirty="0">
                <a:solidFill>
                  <a:schemeClr val="tx2">
                    <a:lumMod val="50000"/>
                    <a:lumOff val="50000"/>
                  </a:schemeClr>
                </a:solidFill>
                <a:latin typeface="Bahnschrift" panose="020B0502040204020203" pitchFamily="34" charset="0"/>
              </a:rPr>
              <a:t>První turisté ve vesmíru – Christa </a:t>
            </a:r>
            <a:r>
              <a:rPr lang="cs-CZ" sz="3200" dirty="0" err="1">
                <a:solidFill>
                  <a:schemeClr val="tx2">
                    <a:lumMod val="50000"/>
                    <a:lumOff val="50000"/>
                  </a:schemeClr>
                </a:solidFill>
                <a:latin typeface="Bahnschrift" panose="020B0502040204020203" pitchFamily="34" charset="0"/>
              </a:rPr>
              <a:t>McAuliffeová</a:t>
            </a:r>
            <a:endParaRPr lang="cs-CZ" sz="3200" dirty="0">
              <a:solidFill>
                <a:schemeClr val="tx2">
                  <a:lumMod val="50000"/>
                  <a:lumOff val="50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4D75861-D21E-2941-A929-61A8507C08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>
            <a:normAutofit/>
          </a:bodyPr>
          <a:lstStyle/>
          <a:p>
            <a:r>
              <a:rPr lang="cs-CZ" sz="2000" dirty="0"/>
              <a:t>První kosmická turistka – Christa </a:t>
            </a:r>
            <a:r>
              <a:rPr lang="cs-CZ" sz="2000" dirty="0" err="1"/>
              <a:t>McAuliffeová</a:t>
            </a:r>
            <a:endParaRPr lang="cs-CZ" sz="2000" dirty="0"/>
          </a:p>
          <a:p>
            <a:r>
              <a:rPr lang="cs-CZ" sz="2000" dirty="0"/>
              <a:t>Vítězka programu ,,</a:t>
            </a:r>
            <a:r>
              <a:rPr lang="cs-CZ" sz="2000" dirty="0" err="1"/>
              <a:t>Teacher</a:t>
            </a:r>
            <a:r>
              <a:rPr lang="cs-CZ" sz="2000" dirty="0"/>
              <a:t> in </a:t>
            </a:r>
            <a:r>
              <a:rPr lang="cs-CZ" sz="2000" dirty="0" err="1"/>
              <a:t>space</a:t>
            </a:r>
            <a:r>
              <a:rPr lang="cs-CZ" sz="2000" dirty="0"/>
              <a:t>“</a:t>
            </a:r>
          </a:p>
          <a:p>
            <a:r>
              <a:rPr lang="cs-CZ" sz="2000" dirty="0"/>
              <a:t>Neměla řádný dlouhodobý kosmický výcvik</a:t>
            </a:r>
          </a:p>
          <a:p>
            <a:r>
              <a:rPr lang="cs-CZ" sz="2000" dirty="0"/>
              <a:t>Roku 1986 usedla do raketoplánu ,,</a:t>
            </a:r>
            <a:r>
              <a:rPr lang="cs-CZ" sz="2000" dirty="0" err="1"/>
              <a:t>Challenger</a:t>
            </a:r>
            <a:r>
              <a:rPr lang="cs-CZ" sz="2000" dirty="0"/>
              <a:t>“</a:t>
            </a:r>
          </a:p>
          <a:p>
            <a:r>
              <a:rPr lang="cs-CZ" sz="2000" dirty="0"/>
              <a:t>Po pouhých 73 sekundách raketoplán explodoval</a:t>
            </a:r>
          </a:p>
          <a:p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190767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 descr="Obsah obrázku Autodíly, motocykl, venku, motor&#10;&#10;Popis byl vytvořen automaticky">
            <a:extLst>
              <a:ext uri="{FF2B5EF4-FFF2-40B4-BE49-F238E27FC236}">
                <a16:creationId xmlns:a16="http://schemas.microsoft.com/office/drawing/2014/main" id="{F0D19DB6-8BD8-39E8-4974-7D9DC9B2E3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689"/>
          <a:stretch/>
        </p:blipFill>
        <p:spPr>
          <a:xfrm>
            <a:off x="-833717" y="10"/>
            <a:ext cx="9669642" cy="685799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BA6CBFC-A544-995F-663F-AD131B0FF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1" y="365125"/>
            <a:ext cx="3468084" cy="1899912"/>
          </a:xfrm>
        </p:spPr>
        <p:txBody>
          <a:bodyPr>
            <a:normAutofit/>
          </a:bodyPr>
          <a:lstStyle/>
          <a:p>
            <a:r>
              <a:rPr lang="cs-CZ" sz="3200" dirty="0">
                <a:solidFill>
                  <a:schemeClr val="tx2">
                    <a:lumMod val="50000"/>
                    <a:lumOff val="50000"/>
                  </a:schemeClr>
                </a:solidFill>
                <a:latin typeface="Bahnschrift" panose="020B0502040204020203" pitchFamily="34" charset="0"/>
              </a:rPr>
              <a:t>První skuteční turisté ve vesmíru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2141169-22DD-9842-0A9B-1876048171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434201"/>
            <a:ext cx="3822189" cy="3742762"/>
          </a:xfrm>
        </p:spPr>
        <p:txBody>
          <a:bodyPr>
            <a:normAutofit/>
          </a:bodyPr>
          <a:lstStyle/>
          <a:p>
            <a:r>
              <a:rPr lang="cs-CZ" sz="2000" dirty="0"/>
              <a:t>První lety nastaly v roce 2001</a:t>
            </a:r>
          </a:p>
          <a:p>
            <a:r>
              <a:rPr lang="cs-CZ" sz="2000" dirty="0"/>
              <a:t>Americký podnikatel Dennis Tito</a:t>
            </a:r>
          </a:p>
          <a:p>
            <a:r>
              <a:rPr lang="cs-CZ" sz="2000" dirty="0"/>
              <a:t>Vydal se na osmidenní výlet</a:t>
            </a:r>
          </a:p>
          <a:p>
            <a:r>
              <a:rPr lang="cs-CZ" sz="2000" dirty="0"/>
              <a:t>Svoji cestu plně uhradil</a:t>
            </a:r>
          </a:p>
          <a:p>
            <a:r>
              <a:rPr lang="cs-CZ" sz="2000" dirty="0"/>
              <a:t>Částka – nebyla oficiálně zveřejněna, odhad - 20 mil. USD</a:t>
            </a:r>
          </a:p>
        </p:txBody>
      </p:sp>
    </p:spTree>
    <p:extLst>
      <p:ext uri="{BB962C8B-B14F-4D97-AF65-F5344CB8AC3E}">
        <p14:creationId xmlns:p14="http://schemas.microsoft.com/office/powerpoint/2010/main" val="4170274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Obrázek 7" descr="Obsah obrázku přeprava, raketa, obloha, venku&#10;&#10;Popis byl vytvořen automaticky">
            <a:extLst>
              <a:ext uri="{FF2B5EF4-FFF2-40B4-BE49-F238E27FC236}">
                <a16:creationId xmlns:a16="http://schemas.microsoft.com/office/drawing/2014/main" id="{1A76E3BD-9CA2-77FA-6415-C6EC524AFE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" t="6142" r="-1" b="13773"/>
          <a:stretch/>
        </p:blipFill>
        <p:spPr>
          <a:xfrm>
            <a:off x="2551316" y="-2543174"/>
            <a:ext cx="9637635" cy="1160145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85EA314-11EC-9691-E9F5-ABF48EEDA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cs-CZ" sz="3200" dirty="0">
                <a:solidFill>
                  <a:schemeClr val="tx2">
                    <a:lumMod val="50000"/>
                    <a:lumOff val="50000"/>
                  </a:schemeClr>
                </a:solidFill>
                <a:latin typeface="Bahnschrift" panose="020B0502040204020203" pitchFamily="34" charset="0"/>
              </a:rPr>
              <a:t>Uskutečněné vesmírné mise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5C9857E-A7E4-565C-7551-319EA1FC3A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>
            <a:normAutofit/>
          </a:bodyPr>
          <a:lstStyle/>
          <a:p>
            <a:r>
              <a:rPr lang="cs-CZ" sz="2000" dirty="0"/>
              <a:t>Poslední roky – kosmické lodě </a:t>
            </a:r>
            <a:r>
              <a:rPr lang="cs-CZ" sz="2000" dirty="0" err="1"/>
              <a:t>CrewDragon</a:t>
            </a:r>
            <a:r>
              <a:rPr lang="cs-CZ" sz="2000" dirty="0"/>
              <a:t> </a:t>
            </a:r>
          </a:p>
          <a:p>
            <a:r>
              <a:rPr lang="cs-CZ" sz="2000" dirty="0"/>
              <a:t>Lodě patří společnosti </a:t>
            </a:r>
            <a:r>
              <a:rPr lang="cs-CZ" sz="2000" dirty="0" err="1"/>
              <a:t>SpaceX</a:t>
            </a:r>
            <a:r>
              <a:rPr lang="cs-CZ" sz="2000" dirty="0"/>
              <a:t>, majitel - </a:t>
            </a:r>
            <a:r>
              <a:rPr lang="cs-CZ" sz="2000" dirty="0" err="1"/>
              <a:t>Elon</a:t>
            </a:r>
            <a:r>
              <a:rPr lang="cs-CZ" sz="2000" dirty="0"/>
              <a:t> Musk</a:t>
            </a:r>
          </a:p>
          <a:p>
            <a:r>
              <a:rPr lang="cs-CZ" sz="2000" dirty="0"/>
              <a:t>Společnost Axiom </a:t>
            </a:r>
            <a:r>
              <a:rPr lang="cs-CZ" sz="2000" dirty="0" err="1"/>
              <a:t>Space</a:t>
            </a:r>
            <a:r>
              <a:rPr lang="cs-CZ" sz="2000" dirty="0"/>
              <a:t> dopravila již tři skupiny turistů</a:t>
            </a:r>
          </a:p>
          <a:p>
            <a:r>
              <a:rPr lang="cs-CZ" sz="2000" dirty="0"/>
              <a:t>Výpravy se uskutečnily v rocích – 2022, 2023 a 2024</a:t>
            </a:r>
          </a:p>
          <a:p>
            <a:r>
              <a:rPr lang="cs-CZ" sz="2000" dirty="0"/>
              <a:t>Pro rok 2025 – připravují se další</a:t>
            </a:r>
          </a:p>
        </p:txBody>
      </p:sp>
    </p:spTree>
    <p:extLst>
      <p:ext uri="{BB962C8B-B14F-4D97-AF65-F5344CB8AC3E}">
        <p14:creationId xmlns:p14="http://schemas.microsoft.com/office/powerpoint/2010/main" val="1261384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 descr="Obsah obrázku satelit, přeprava, prostor, Země&#10;&#10;Popis byl vytvořen automaticky">
            <a:extLst>
              <a:ext uri="{FF2B5EF4-FFF2-40B4-BE49-F238E27FC236}">
                <a16:creationId xmlns:a16="http://schemas.microsoft.com/office/drawing/2014/main" id="{6C2982EE-D678-F1CB-0725-BEF217EDE3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82" b="-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873E20A-9DA9-86CB-9C4A-92D553E85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409948"/>
            <a:ext cx="3324649" cy="1920875"/>
          </a:xfrm>
        </p:spPr>
        <p:txBody>
          <a:bodyPr>
            <a:normAutofit/>
          </a:bodyPr>
          <a:lstStyle/>
          <a:p>
            <a:r>
              <a:rPr lang="cs-CZ" sz="3200" dirty="0">
                <a:solidFill>
                  <a:schemeClr val="tx2">
                    <a:lumMod val="50000"/>
                    <a:lumOff val="50000"/>
                  </a:schemeClr>
                </a:solidFill>
                <a:latin typeface="Bahnschrift" panose="020B0502040204020203" pitchFamily="34" charset="0"/>
              </a:rPr>
              <a:t>Výlety do vesmíru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50220C4-E900-90E9-03E6-04E21ADAD0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075611"/>
            <a:ext cx="3871496" cy="4264863"/>
          </a:xfrm>
        </p:spPr>
        <p:txBody>
          <a:bodyPr>
            <a:noAutofit/>
          </a:bodyPr>
          <a:lstStyle/>
          <a:p>
            <a:r>
              <a:rPr lang="cs-CZ" sz="2000" dirty="0"/>
              <a:t>Společnosti </a:t>
            </a:r>
            <a:r>
              <a:rPr lang="cs-CZ" sz="2000" dirty="0" err="1"/>
              <a:t>BlueOrigin</a:t>
            </a:r>
            <a:r>
              <a:rPr lang="cs-CZ" sz="2000" dirty="0"/>
              <a:t> či </a:t>
            </a:r>
            <a:r>
              <a:rPr lang="cs-CZ" sz="2000" dirty="0" err="1"/>
              <a:t>Virgin</a:t>
            </a:r>
            <a:r>
              <a:rPr lang="cs-CZ" sz="2000" dirty="0"/>
              <a:t> </a:t>
            </a:r>
            <a:r>
              <a:rPr lang="cs-CZ" sz="2000" dirty="0" err="1"/>
              <a:t>Galactic</a:t>
            </a:r>
            <a:r>
              <a:rPr lang="cs-CZ" sz="2000" dirty="0"/>
              <a:t> nabízejí : </a:t>
            </a:r>
          </a:p>
          <a:p>
            <a:pPr marL="0" indent="0">
              <a:buNone/>
            </a:pPr>
            <a:r>
              <a:rPr lang="cs-CZ" sz="2000" dirty="0"/>
              <a:t>    - Výlety nad hranici kosmického prostoru</a:t>
            </a:r>
          </a:p>
          <a:p>
            <a:pPr marL="0" indent="0">
              <a:buNone/>
            </a:pPr>
            <a:r>
              <a:rPr lang="cs-CZ" sz="2000" dirty="0"/>
              <a:t>    - Ve výšce 100 km nad zemským povrchem</a:t>
            </a:r>
          </a:p>
          <a:p>
            <a:r>
              <a:rPr lang="cs-CZ" sz="2000" dirty="0"/>
              <a:t>Cena za letenku – 250 - 300 tis. USD</a:t>
            </a:r>
          </a:p>
          <a:p>
            <a:r>
              <a:rPr lang="cs-CZ" sz="2000" dirty="0"/>
              <a:t>Nejmladší účastník – osmnáctiletý student Oliver </a:t>
            </a:r>
            <a:r>
              <a:rPr lang="cs-CZ" sz="2000" dirty="0" err="1"/>
              <a:t>Daemen</a:t>
            </a:r>
            <a:endParaRPr lang="cs-CZ" sz="2000" dirty="0"/>
          </a:p>
          <a:p>
            <a:r>
              <a:rPr lang="cs-CZ" sz="2000" dirty="0"/>
              <a:t>Nejstarší účastník – devadesátiletý Edward Dwight </a:t>
            </a:r>
          </a:p>
        </p:txBody>
      </p:sp>
    </p:spTree>
    <p:extLst>
      <p:ext uri="{BB962C8B-B14F-4D97-AF65-F5344CB8AC3E}">
        <p14:creationId xmlns:p14="http://schemas.microsoft.com/office/powerpoint/2010/main" val="4066076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 descr="Obsah obrázku Vesmír, astronomie, prostor, Astronomický objekt&#10;&#10;Popis byl vytvořen automaticky">
            <a:extLst>
              <a:ext uri="{FF2B5EF4-FFF2-40B4-BE49-F238E27FC236}">
                <a16:creationId xmlns:a16="http://schemas.microsoft.com/office/drawing/2014/main" id="{CF161B69-991E-2EC6-911B-D219A15033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5" r="13173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6CB0795-0B33-5DAA-EF42-17EB802357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cs-CZ" sz="3200" dirty="0">
                <a:solidFill>
                  <a:schemeClr val="tx2">
                    <a:lumMod val="50000"/>
                    <a:lumOff val="50000"/>
                  </a:schemeClr>
                </a:solidFill>
                <a:latin typeface="Bahnschrift" panose="020B0502040204020203" pitchFamily="34" charset="0"/>
              </a:rPr>
              <a:t>Budoucnost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18D34B6-3FA9-071A-FD59-6441893049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>
            <a:normAutofit/>
          </a:bodyPr>
          <a:lstStyle/>
          <a:p>
            <a:r>
              <a:rPr lang="cs-CZ" sz="2000" dirty="0"/>
              <a:t>Blíží se doba, kdy, ve výšce 450 km nad zemským povrchem, budeme mít několik základen</a:t>
            </a:r>
          </a:p>
          <a:p>
            <a:r>
              <a:rPr lang="cs-CZ" sz="2000" dirty="0"/>
              <a:t>Zde bude možné zajet si na výlet nebo provést nějaký vědecký průzkum</a:t>
            </a:r>
          </a:p>
          <a:p>
            <a:r>
              <a:rPr lang="cs-CZ" sz="2000" dirty="0"/>
              <a:t>Dnes tyto laboratoře a hotely již začínají projektovat a stavět</a:t>
            </a:r>
          </a:p>
          <a:p>
            <a:endParaRPr lang="cs-CZ" sz="2000" dirty="0"/>
          </a:p>
          <a:p>
            <a:endParaRPr lang="cs-CZ" sz="2000" dirty="0"/>
          </a:p>
          <a:p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825426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 descr="Obsah obrázku voda, mapa, příroda, Kontinentální šelf&#10;&#10;Popis byl vytvořen automaticky">
            <a:extLst>
              <a:ext uri="{FF2B5EF4-FFF2-40B4-BE49-F238E27FC236}">
                <a16:creationId xmlns:a16="http://schemas.microsoft.com/office/drawing/2014/main" id="{5A4418BF-C03A-74F4-9103-CDA9B67346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47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6EB5A99-821D-381B-FCB8-D30AA7EE6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r>
              <a:rPr lang="cs-CZ" sz="3200" dirty="0">
                <a:solidFill>
                  <a:schemeClr val="tx2">
                    <a:lumMod val="50000"/>
                    <a:lumOff val="50000"/>
                  </a:schemeClr>
                </a:solidFill>
                <a:latin typeface="Bahnschrift" panose="020B0502040204020203" pitchFamily="34" charset="0"/>
              </a:rPr>
              <a:t>Moduly vesmírných hotelů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EC115E8-B035-A4CB-6709-75F71D78F0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434201"/>
            <a:ext cx="3822189" cy="3742762"/>
          </a:xfrm>
        </p:spPr>
        <p:txBody>
          <a:bodyPr>
            <a:normAutofit/>
          </a:bodyPr>
          <a:lstStyle/>
          <a:p>
            <a:r>
              <a:rPr lang="cs-CZ" sz="2000" dirty="0"/>
              <a:t>Pokoje budou disponovat vše pro několikadenní pobyt</a:t>
            </a:r>
          </a:p>
          <a:p>
            <a:r>
              <a:rPr lang="cs-CZ" sz="2000" dirty="0"/>
              <a:t>Speciální okna, budou umožňovat výhled na Zemi, tak i na hvězdy před očima turistů rychlosti 8 km za sekundu</a:t>
            </a:r>
          </a:p>
          <a:p>
            <a:r>
              <a:rPr lang="cs-CZ" sz="2000" dirty="0"/>
              <a:t>Zdi budou z měkkého materiálu, aby se turista nezranil při pohybu ve stavu beztíže</a:t>
            </a:r>
          </a:p>
        </p:txBody>
      </p:sp>
    </p:spTree>
    <p:extLst>
      <p:ext uri="{BB962C8B-B14F-4D97-AF65-F5344CB8AC3E}">
        <p14:creationId xmlns:p14="http://schemas.microsoft.com/office/powerpoint/2010/main" val="2679055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 descr="Obsah obrázku voda, Vodní zdroje, příroda, venku&#10;&#10;Popis byl vytvořen automaticky">
            <a:extLst>
              <a:ext uri="{FF2B5EF4-FFF2-40B4-BE49-F238E27FC236}">
                <a16:creationId xmlns:a16="http://schemas.microsoft.com/office/drawing/2014/main" id="{EA8C31F5-3E16-1CCD-7F33-78C46D5FA0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77" b="17895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56A268E-116D-DD79-33C0-7DED6DC2FB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cs-CZ" sz="3200" dirty="0">
                <a:solidFill>
                  <a:schemeClr val="tx2">
                    <a:lumMod val="50000"/>
                    <a:lumOff val="50000"/>
                  </a:schemeClr>
                </a:solidFill>
                <a:latin typeface="Bahnschrift" panose="020B0502040204020203" pitchFamily="34" charset="0"/>
              </a:rPr>
              <a:t>Více o vesmírných hotelích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C85F834-F136-86E7-ECA3-5B09C6C071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>
            <a:normAutofit/>
          </a:bodyPr>
          <a:lstStyle/>
          <a:p>
            <a:r>
              <a:rPr lang="cs-CZ" sz="2000" dirty="0"/>
              <a:t>Jídlo bude dopravováno v zásobovacích lodích ve jednotlivých porcích</a:t>
            </a:r>
          </a:p>
          <a:p>
            <a:r>
              <a:rPr lang="cs-CZ" sz="2000" dirty="0"/>
              <a:t>Bude servírováno speciálním zařízením</a:t>
            </a:r>
          </a:p>
          <a:p>
            <a:r>
              <a:rPr lang="cs-CZ" sz="2000" dirty="0"/>
              <a:t>Toto zařízení se bude zaobírat i úklidem odpadků a zbytků</a:t>
            </a:r>
          </a:p>
          <a:p>
            <a:r>
              <a:rPr lang="cs-CZ" sz="2000" dirty="0"/>
              <a:t>Turistům budou na stanicích asistovat i speciální roboti z implementovanou umělou inteligencí</a:t>
            </a:r>
          </a:p>
          <a:p>
            <a:endParaRPr lang="cs-CZ" sz="2000" dirty="0"/>
          </a:p>
          <a:p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064459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 descr="Obsah obrázku astronomie, Vesmír, Astronomický objekt, galaxie&#10;&#10;Popis byl vytvořen automaticky">
            <a:extLst>
              <a:ext uri="{FF2B5EF4-FFF2-40B4-BE49-F238E27FC236}">
                <a16:creationId xmlns:a16="http://schemas.microsoft.com/office/drawing/2014/main" id="{E5D73CB9-1512-4205-9154-337CF3D853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689"/>
          <a:stretch/>
        </p:blipFill>
        <p:spPr>
          <a:xfrm>
            <a:off x="-564955" y="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2111776-64E0-BE18-C800-84C4D627D2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r>
              <a:rPr lang="cs-CZ" sz="3200" dirty="0">
                <a:solidFill>
                  <a:schemeClr val="tx2">
                    <a:lumMod val="50000"/>
                    <a:lumOff val="50000"/>
                  </a:schemeClr>
                </a:solidFill>
                <a:latin typeface="Bahnschrift" panose="020B0502040204020203" pitchFamily="34" charset="0"/>
              </a:rPr>
              <a:t>Vzdálená budoucnost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DE01C4B-3CBE-D84A-2576-9BE3EC484A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434201"/>
            <a:ext cx="3822189" cy="3742762"/>
          </a:xfrm>
        </p:spPr>
        <p:txBody>
          <a:bodyPr>
            <a:normAutofit/>
          </a:bodyPr>
          <a:lstStyle/>
          <a:p>
            <a:r>
              <a:rPr lang="cs-CZ" sz="2000" dirty="0"/>
              <a:t>Za patnáct, dvacet nebo více let přijde čas, kdy létání do vesmíru bude zcela běžné</a:t>
            </a:r>
          </a:p>
          <a:p>
            <a:r>
              <a:rPr lang="cs-CZ" sz="2000" dirty="0"/>
              <a:t>Bude to možná i lacinější záležitostí než je doposud</a:t>
            </a:r>
          </a:p>
          <a:p>
            <a:r>
              <a:rPr lang="cs-CZ" sz="2000" dirty="0"/>
              <a:t>Třeba bude i normální situací, kdy pojedeme na dovolenou nikoliv k moři, ale do vesmíru</a:t>
            </a:r>
          </a:p>
          <a:p>
            <a:r>
              <a:rPr lang="cs-CZ" sz="2000" dirty="0"/>
              <a:t>Později možná i na Měsíc nebo Mars…</a:t>
            </a:r>
          </a:p>
        </p:txBody>
      </p:sp>
    </p:spTree>
    <p:extLst>
      <p:ext uri="{BB962C8B-B14F-4D97-AF65-F5344CB8AC3E}">
        <p14:creationId xmlns:p14="http://schemas.microsoft.com/office/powerpoint/2010/main" val="193077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</TotalTime>
  <Words>438</Words>
  <Application>Microsoft Office PowerPoint</Application>
  <PresentationFormat>Širokoúhlá obrazovka</PresentationFormat>
  <Paragraphs>55</Paragraphs>
  <Slides>10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10</vt:i4>
      </vt:variant>
    </vt:vector>
  </HeadingPairs>
  <TitlesOfParts>
    <vt:vector size="15" baseType="lpstr">
      <vt:lpstr>Aptos</vt:lpstr>
      <vt:lpstr>Aptos Display</vt:lpstr>
      <vt:lpstr>Arial</vt:lpstr>
      <vt:lpstr>Bahnschrift</vt:lpstr>
      <vt:lpstr>Motiv Office</vt:lpstr>
      <vt:lpstr>Vesmírná turistika</vt:lpstr>
      <vt:lpstr>První turisté ve vesmíru – Christa McAuliffeová</vt:lpstr>
      <vt:lpstr>První skuteční turisté ve vesmíru</vt:lpstr>
      <vt:lpstr>Uskutečněné vesmírné mise</vt:lpstr>
      <vt:lpstr>Výlety do vesmíru</vt:lpstr>
      <vt:lpstr>Budoucnost</vt:lpstr>
      <vt:lpstr>Moduly vesmírných hotelů</vt:lpstr>
      <vt:lpstr>Více o vesmírných hotelích</vt:lpstr>
      <vt:lpstr>Vzdálená budoucnost</vt:lpstr>
      <vt:lpstr>Děkuji za Vaši pozornost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učebna D353_16</dc:creator>
  <cp:lastModifiedBy>učebna D353_16</cp:lastModifiedBy>
  <cp:revision>22</cp:revision>
  <dcterms:created xsi:type="dcterms:W3CDTF">2024-11-27T08:13:58Z</dcterms:created>
  <dcterms:modified xsi:type="dcterms:W3CDTF">2024-11-27T10:57:14Z</dcterms:modified>
</cp:coreProperties>
</file>